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4" r:id="rId1"/>
  </p:sldMasterIdLst>
  <p:notesMasterIdLst>
    <p:notesMasterId r:id="rId3"/>
  </p:notesMasterIdLst>
  <p:sldIdLst>
    <p:sldId id="377" r:id="rId2"/>
  </p:sldIdLst>
  <p:sldSz cx="14400213" cy="14400213"/>
  <p:notesSz cx="6858000" cy="9144000"/>
  <p:defaultTextStyle>
    <a:defPPr>
      <a:defRPr lang="fa-IR"/>
    </a:defPPr>
    <a:lvl1pPr marL="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1pPr>
    <a:lvl2pPr marL="69119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2pPr>
    <a:lvl3pPr marL="138239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3pPr>
    <a:lvl4pPr marL="207358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4pPr>
    <a:lvl5pPr marL="276478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5pPr>
    <a:lvl6pPr marL="345597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6pPr>
    <a:lvl7pPr marL="414717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7pPr>
    <a:lvl8pPr marL="483836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8pPr>
    <a:lvl9pPr marL="552956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5">
          <p15:clr>
            <a:srgbClr val="A4A3A4"/>
          </p15:clr>
        </p15:guide>
        <p15:guide id="2" pos="453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66"/>
    <a:srgbClr val="990099"/>
    <a:srgbClr val="D9FFA7"/>
    <a:srgbClr val="008000"/>
    <a:srgbClr val="0000FF"/>
    <a:srgbClr val="CC0000"/>
    <a:srgbClr val="0033CC"/>
    <a:srgbClr val="FF0000"/>
    <a:srgbClr val="009900"/>
    <a:srgbClr val="B7FF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632" autoAdjust="0"/>
    <p:restoredTop sz="90925" autoAdjust="0"/>
  </p:normalViewPr>
  <p:slideViewPr>
    <p:cSldViewPr snapToGrid="0">
      <p:cViewPr varScale="1">
        <p:scale>
          <a:sx n="36" d="100"/>
          <a:sy n="36" d="100"/>
        </p:scale>
        <p:origin x="1800" y="24"/>
      </p:cViewPr>
      <p:guideLst>
        <p:guide orient="horz" pos="4535"/>
        <p:guide pos="45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3D7EF68E-5B8C-4CA1-A821-2F9984B7D35C}" type="datetimeFigureOut">
              <a:rPr lang="fa-IR" smtClean="0"/>
              <a:t>1441/03/30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58E4B76E-8ED5-4125-8532-230DFF7D869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9131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0016" y="2356703"/>
            <a:ext cx="12240181" cy="5013407"/>
          </a:xfrm>
        </p:spPr>
        <p:txBody>
          <a:bodyPr anchor="b"/>
          <a:lstStyle>
            <a:lvl1pPr algn="ctr">
              <a:defRPr sz="944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00027" y="7563446"/>
            <a:ext cx="10800160" cy="3476717"/>
          </a:xfrm>
        </p:spPr>
        <p:txBody>
          <a:bodyPr/>
          <a:lstStyle>
            <a:lvl1pPr marL="0" indent="0" algn="ctr">
              <a:buNone/>
              <a:defRPr sz="3780"/>
            </a:lvl1pPr>
            <a:lvl2pPr marL="719999" indent="0" algn="ctr">
              <a:buNone/>
              <a:defRPr sz="3150"/>
            </a:lvl2pPr>
            <a:lvl3pPr marL="1439997" indent="0" algn="ctr">
              <a:buNone/>
              <a:defRPr sz="2835"/>
            </a:lvl3pPr>
            <a:lvl4pPr marL="2159996" indent="0" algn="ctr">
              <a:buNone/>
              <a:defRPr sz="2520"/>
            </a:lvl4pPr>
            <a:lvl5pPr marL="2879994" indent="0" algn="ctr">
              <a:buNone/>
              <a:defRPr sz="2520"/>
            </a:lvl5pPr>
            <a:lvl6pPr marL="3599993" indent="0" algn="ctr">
              <a:buNone/>
              <a:defRPr sz="2520"/>
            </a:lvl6pPr>
            <a:lvl7pPr marL="4319991" indent="0" algn="ctr">
              <a:buNone/>
              <a:defRPr sz="2520"/>
            </a:lvl7pPr>
            <a:lvl8pPr marL="5039990" indent="0" algn="ctr">
              <a:buNone/>
              <a:defRPr sz="2520"/>
            </a:lvl8pPr>
            <a:lvl9pPr marL="5759988" indent="0" algn="ctr">
              <a:buNone/>
              <a:defRPr sz="252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1441/03/30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056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1441/03/30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670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05153" y="766678"/>
            <a:ext cx="3105046" cy="1220351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015" y="766678"/>
            <a:ext cx="9135135" cy="1220351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1441/03/30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673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1441/03/30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459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515" y="3590057"/>
            <a:ext cx="12420184" cy="5990088"/>
          </a:xfrm>
        </p:spPr>
        <p:txBody>
          <a:bodyPr anchor="b"/>
          <a:lstStyle>
            <a:lvl1pPr>
              <a:defRPr sz="944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515" y="9636813"/>
            <a:ext cx="12420184" cy="3150046"/>
          </a:xfrm>
        </p:spPr>
        <p:txBody>
          <a:bodyPr/>
          <a:lstStyle>
            <a:lvl1pPr marL="0" indent="0">
              <a:buNone/>
              <a:defRPr sz="3780">
                <a:solidFill>
                  <a:schemeClr val="tx1"/>
                </a:solidFill>
              </a:defRPr>
            </a:lvl1pPr>
            <a:lvl2pPr marL="719999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2pPr>
            <a:lvl3pPr marL="1439997" indent="0">
              <a:buNone/>
              <a:defRPr sz="2835">
                <a:solidFill>
                  <a:schemeClr val="tx1">
                    <a:tint val="75000"/>
                  </a:schemeClr>
                </a:solidFill>
              </a:defRPr>
            </a:lvl3pPr>
            <a:lvl4pPr marL="2159996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4pPr>
            <a:lvl5pPr marL="2879994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5pPr>
            <a:lvl6pPr marL="3599993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6pPr>
            <a:lvl7pPr marL="4319991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7pPr>
            <a:lvl8pPr marL="503999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8pPr>
            <a:lvl9pPr marL="5759988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1441/03/30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622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014" y="3833390"/>
            <a:ext cx="6120091" cy="91368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90108" y="3833390"/>
            <a:ext cx="6120091" cy="91368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1441/03/30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136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766681"/>
            <a:ext cx="12420184" cy="27833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1892" y="3530053"/>
            <a:ext cx="6091964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1892" y="5260078"/>
            <a:ext cx="6091964" cy="77367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290109" y="3530053"/>
            <a:ext cx="6121966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290109" y="5260078"/>
            <a:ext cx="6121966" cy="77367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1441/03/30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320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1441/03/30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143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1441/03/30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455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1966" y="2073367"/>
            <a:ext cx="7290108" cy="10233485"/>
          </a:xfrm>
        </p:spPr>
        <p:txBody>
          <a:bodyPr/>
          <a:lstStyle>
            <a:lvl1pPr>
              <a:defRPr sz="5039"/>
            </a:lvl1pPr>
            <a:lvl2pPr>
              <a:defRPr sz="4409"/>
            </a:lvl2pPr>
            <a:lvl3pPr>
              <a:defRPr sz="3780"/>
            </a:lvl3pPr>
            <a:lvl4pPr>
              <a:defRPr sz="3150"/>
            </a:lvl4pPr>
            <a:lvl5pPr>
              <a:defRPr sz="3150"/>
            </a:lvl5pPr>
            <a:lvl6pPr>
              <a:defRPr sz="3150"/>
            </a:lvl6pPr>
            <a:lvl7pPr>
              <a:defRPr sz="3150"/>
            </a:lvl7pPr>
            <a:lvl8pPr>
              <a:defRPr sz="3150"/>
            </a:lvl8pPr>
            <a:lvl9pPr>
              <a:defRPr sz="31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1441/03/30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3386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121966" y="2073367"/>
            <a:ext cx="7290108" cy="10233485"/>
          </a:xfrm>
        </p:spPr>
        <p:txBody>
          <a:bodyPr anchor="t"/>
          <a:lstStyle>
            <a:lvl1pPr marL="0" indent="0">
              <a:buNone/>
              <a:defRPr sz="5039"/>
            </a:lvl1pPr>
            <a:lvl2pPr marL="719999" indent="0">
              <a:buNone/>
              <a:defRPr sz="4409"/>
            </a:lvl2pPr>
            <a:lvl3pPr marL="1439997" indent="0">
              <a:buNone/>
              <a:defRPr sz="3780"/>
            </a:lvl3pPr>
            <a:lvl4pPr marL="2159996" indent="0">
              <a:buNone/>
              <a:defRPr sz="3150"/>
            </a:lvl4pPr>
            <a:lvl5pPr marL="2879994" indent="0">
              <a:buNone/>
              <a:defRPr sz="3150"/>
            </a:lvl5pPr>
            <a:lvl6pPr marL="3599993" indent="0">
              <a:buNone/>
              <a:defRPr sz="3150"/>
            </a:lvl6pPr>
            <a:lvl7pPr marL="4319991" indent="0">
              <a:buNone/>
              <a:defRPr sz="3150"/>
            </a:lvl7pPr>
            <a:lvl8pPr marL="5039990" indent="0">
              <a:buNone/>
              <a:defRPr sz="3150"/>
            </a:lvl8pPr>
            <a:lvl9pPr marL="5759988" indent="0">
              <a:buNone/>
              <a:defRPr sz="315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1441/03/30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525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015" y="766681"/>
            <a:ext cx="12420184" cy="27833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015" y="3833390"/>
            <a:ext cx="12420184" cy="91368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015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1441/03/30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70071" y="13346867"/>
            <a:ext cx="4860072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70150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405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439997" rtl="1" eaLnBrk="1" latinLnBrk="0" hangingPunct="1">
        <a:lnSpc>
          <a:spcPct val="90000"/>
        </a:lnSpc>
        <a:spcBef>
          <a:spcPct val="0"/>
        </a:spcBef>
        <a:buNone/>
        <a:defRPr sz="692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9999" indent="-359999" algn="r" defTabSz="1439997" rtl="1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4409" kern="1200">
          <a:solidFill>
            <a:schemeClr val="tx1"/>
          </a:solidFill>
          <a:latin typeface="+mn-lt"/>
          <a:ea typeface="+mn-ea"/>
          <a:cs typeface="+mn-cs"/>
        </a:defRPr>
      </a:lvl1pPr>
      <a:lvl2pPr marL="1079998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780" kern="1200">
          <a:solidFill>
            <a:schemeClr val="tx1"/>
          </a:solidFill>
          <a:latin typeface="+mn-lt"/>
          <a:ea typeface="+mn-ea"/>
          <a:cs typeface="+mn-cs"/>
        </a:defRPr>
      </a:lvl2pPr>
      <a:lvl3pPr marL="1799996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3pPr>
      <a:lvl4pPr marL="2519995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3239994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959992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679991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399989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6119988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1pPr>
      <a:lvl2pPr marL="719999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2pPr>
      <a:lvl3pPr marL="1439997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3pPr>
      <a:lvl4pPr marL="2159996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2879994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599993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319991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039990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5759988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4400213" cy="1837137"/>
          </a:xfrm>
        </p:spPr>
        <p:txBody>
          <a:bodyPr>
            <a:normAutofit/>
          </a:bodyPr>
          <a:lstStyle/>
          <a:p>
            <a:pPr algn="ctr"/>
            <a:r>
              <a:rPr lang="fa-IR" sz="6300" dirty="0" smtClean="0">
                <a:solidFill>
                  <a:srgbClr val="FF0000"/>
                </a:solidFill>
                <a:cs typeface="2  Titr" panose="00000700000000000000" pitchFamily="2" charset="-78"/>
              </a:rPr>
              <a:t>از اقتصاد ویران هخامنشی تا اقتصاد بیمار کنونی</a:t>
            </a:r>
            <a:endParaRPr lang="en-US" sz="63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1096" y="1781691"/>
            <a:ext cx="8649115" cy="1559859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fa-IR" sz="3600" dirty="0" smtClean="0">
                <a:cs typeface="2  Titr" panose="00000700000000000000" pitchFamily="2" charset="-78"/>
              </a:rPr>
              <a:t>گرانی بنزین، تصمیمی است که مطمئناً قشر فقیر و متوسط جامعه را تحت فشار شدیدی قرار خواهد</a:t>
            </a:r>
            <a:br>
              <a:rPr lang="fa-IR" sz="3600" dirty="0" smtClean="0">
                <a:cs typeface="2  Titr" panose="00000700000000000000" pitchFamily="2" charset="-78"/>
              </a:rPr>
            </a:br>
            <a:r>
              <a:rPr lang="fa-IR" sz="3600" dirty="0" smtClean="0">
                <a:cs typeface="2  Titr" panose="00000700000000000000" pitchFamily="2" charset="-78"/>
              </a:rPr>
              <a:t>داد و از این حیث، نگران کننده است. 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92506" y="5982288"/>
            <a:ext cx="14400213" cy="15598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sz="4400" dirty="0">
              <a:solidFill>
                <a:srgbClr val="0033CC"/>
              </a:solidFill>
              <a:cs typeface="2  Titr" panose="00000700000000000000" pitchFamily="2" charset="-78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-3" y="5300546"/>
            <a:ext cx="14400213" cy="22526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a-IR" sz="3600" dirty="0" smtClean="0">
                <a:solidFill>
                  <a:srgbClr val="009900"/>
                </a:solidFill>
                <a:cs typeface="2  Titr" panose="00000700000000000000" pitchFamily="2" charset="-78"/>
              </a:rPr>
              <a:t>اما نگران‌کننده‌تر از وضعیت اقتصادی: جهل و نادانی برخی است. و خیانت لاشخورها</a:t>
            </a:r>
            <a:br>
              <a:rPr lang="fa-IR" sz="3600" dirty="0" smtClean="0">
                <a:solidFill>
                  <a:srgbClr val="009900"/>
                </a:solidFill>
                <a:cs typeface="2  Titr" panose="00000700000000000000" pitchFamily="2" charset="-78"/>
              </a:rPr>
            </a:br>
            <a:r>
              <a:rPr lang="fa-IR" sz="3600" dirty="0" smtClean="0">
                <a:solidFill>
                  <a:srgbClr val="009900"/>
                </a:solidFill>
                <a:cs typeface="2  Titr" panose="00000700000000000000" pitchFamily="2" charset="-78"/>
              </a:rPr>
              <a:t>که با سوء استفاده از جهل دیگران، فرصت را غنیمت شمرده و با جعل و دروغ، حرف از آبادانی ایران در زمان هخامنشی می‌زنند. (خیال‌پردازی درباره گذشته‌ی طلایی)</a:t>
            </a:r>
            <a:endParaRPr lang="en-US" sz="4400" dirty="0">
              <a:solidFill>
                <a:srgbClr val="009900"/>
              </a:solidFill>
              <a:cs typeface="2  Titr" panose="00000700000000000000" pitchFamily="2" charset="-78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" y="7109679"/>
            <a:ext cx="14400212" cy="26894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fa-IR" sz="3600" dirty="0" smtClean="0">
                <a:cs typeface="2  Titr" panose="00000700000000000000" pitchFamily="2" charset="-78"/>
              </a:rPr>
              <a:t>حقیقت آن است که اقتصاد هخامنشی، یک اقتصاد ویران بود. </a:t>
            </a:r>
            <a:r>
              <a:rPr lang="fa-IR" sz="3600" dirty="0">
                <a:cs typeface="2  Titr" panose="00000700000000000000" pitchFamily="2" charset="-78"/>
              </a:rPr>
              <a:t>البته اشراف و نجبا، ثروت بسیاری </a:t>
            </a:r>
            <a:r>
              <a:rPr lang="fa-IR" sz="3600" dirty="0" smtClean="0">
                <a:cs typeface="2  Titr" panose="00000700000000000000" pitchFamily="2" charset="-78"/>
              </a:rPr>
              <a:t>داشتند ولی عموم مردم به سختی شکم خود را سیر می‌کردند.</a:t>
            </a:r>
            <a:br>
              <a:rPr lang="fa-IR" sz="3600" dirty="0" smtClean="0">
                <a:cs typeface="2  Titr" panose="00000700000000000000" pitchFamily="2" charset="-78"/>
              </a:rPr>
            </a:br>
            <a:r>
              <a:rPr lang="fa-IR" sz="3600" dirty="0" smtClean="0">
                <a:cs typeface="2  Titr" panose="00000700000000000000" pitchFamily="2" charset="-78"/>
              </a:rPr>
              <a:t>طبق کتیبه‌ها و الواح به جا مانده، دستمزد روزانه بسیاری از مردم، </a:t>
            </a:r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تنها به اندازه</a:t>
            </a:r>
            <a:b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</a:br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یک قرص نان </a:t>
            </a:r>
            <a:r>
              <a:rPr lang="fa-IR" sz="3600" dirty="0" smtClean="0">
                <a:cs typeface="2  Titr" panose="00000700000000000000" pitchFamily="2" charset="-78"/>
              </a:rPr>
              <a:t>(حدود 400 گرم امروزی) بود. سند: </a:t>
            </a:r>
            <a:r>
              <a:rPr lang="en-US" sz="3600" dirty="0" smtClean="0">
                <a:cs typeface="2  Titr" panose="00000700000000000000" pitchFamily="2" charset="-78"/>
              </a:rPr>
              <a:t>w57.ir/ZZJ</a:t>
            </a:r>
            <a:endParaRPr lang="en-US" sz="4400" dirty="0">
              <a:cs typeface="2  Titr" panose="00000700000000000000" pitchFamily="2" charset="-78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0" y="9512220"/>
            <a:ext cx="10904446" cy="29835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fa-IR" sz="3600" dirty="0" smtClean="0">
                <a:solidFill>
                  <a:srgbClr val="0000FF"/>
                </a:solidFill>
                <a:cs typeface="2  Titr" panose="00000700000000000000" pitchFamily="2" charset="-78"/>
              </a:rPr>
              <a:t>اساساً در دوران هخامنشی، مردم بندگان پادشاه محسوب</a:t>
            </a:r>
            <a:br>
              <a:rPr lang="fa-IR" sz="3600" dirty="0" smtClean="0">
                <a:solidFill>
                  <a:srgbClr val="0000FF"/>
                </a:solidFill>
                <a:cs typeface="2  Titr" panose="00000700000000000000" pitchFamily="2" charset="-78"/>
              </a:rPr>
            </a:br>
            <a:r>
              <a:rPr lang="fa-IR" sz="3600" dirty="0" smtClean="0">
                <a:solidFill>
                  <a:srgbClr val="0000FF"/>
                </a:solidFill>
                <a:cs typeface="2  Titr" panose="00000700000000000000" pitchFamily="2" charset="-78"/>
              </a:rPr>
              <a:t>می‌شدند. شاه مالک جان و مال مردم بود. حتی داریوش</a:t>
            </a:r>
            <a:r>
              <a:rPr lang="fa-IR" sz="3600" dirty="0">
                <a:solidFill>
                  <a:srgbClr val="0000FF"/>
                </a:solidFill>
                <a:cs typeface="2  Titr" panose="00000700000000000000" pitchFamily="2" charset="-78"/>
              </a:rPr>
              <a:t> </a:t>
            </a:r>
            <a:r>
              <a:rPr lang="fa-IR" sz="3600" dirty="0" smtClean="0">
                <a:solidFill>
                  <a:srgbClr val="0000FF"/>
                </a:solidFill>
                <a:cs typeface="2  Titr" panose="00000700000000000000" pitchFamily="2" charset="-78"/>
              </a:rPr>
              <a:t>اول</a:t>
            </a:r>
            <a:br>
              <a:rPr lang="fa-IR" sz="3600" dirty="0" smtClean="0">
                <a:solidFill>
                  <a:srgbClr val="0000FF"/>
                </a:solidFill>
                <a:cs typeface="2  Titr" panose="00000700000000000000" pitchFamily="2" charset="-78"/>
              </a:rPr>
            </a:br>
            <a:r>
              <a:rPr lang="fa-IR" sz="3600" dirty="0" smtClean="0">
                <a:solidFill>
                  <a:srgbClr val="0000FF"/>
                </a:solidFill>
                <a:cs typeface="2  Titr" panose="00000700000000000000" pitchFamily="2" charset="-78"/>
              </a:rPr>
              <a:t>برای کسب درآمد بیشتر، آب را بر مردم می‌بست</a:t>
            </a:r>
            <a:br>
              <a:rPr lang="fa-IR" sz="3600" dirty="0" smtClean="0">
                <a:solidFill>
                  <a:srgbClr val="0000FF"/>
                </a:solidFill>
                <a:cs typeface="2  Titr" panose="00000700000000000000" pitchFamily="2" charset="-78"/>
              </a:rPr>
            </a:br>
            <a:r>
              <a:rPr lang="fa-IR" sz="3600" dirty="0" smtClean="0">
                <a:solidFill>
                  <a:srgbClr val="0000FF"/>
                </a:solidFill>
                <a:cs typeface="2  Titr" panose="00000700000000000000" pitchFamily="2" charset="-78"/>
              </a:rPr>
              <a:t>و تا وقتی مردم مالیات سنگین را به حکومت تحویل نمی‌دادند،</a:t>
            </a:r>
            <a:br>
              <a:rPr lang="fa-IR" sz="3600" dirty="0" smtClean="0">
                <a:solidFill>
                  <a:srgbClr val="0000FF"/>
                </a:solidFill>
                <a:cs typeface="2  Titr" panose="00000700000000000000" pitchFamily="2" charset="-78"/>
              </a:rPr>
            </a:br>
            <a:r>
              <a:rPr lang="fa-IR" sz="3600" dirty="0" smtClean="0">
                <a:solidFill>
                  <a:srgbClr val="0000FF"/>
                </a:solidFill>
                <a:cs typeface="2  Titr" panose="00000700000000000000" pitchFamily="2" charset="-78"/>
              </a:rPr>
              <a:t>آب بر آنان باز نمی‌شد: </a:t>
            </a:r>
            <a:r>
              <a:rPr lang="en-US" sz="3600" dirty="0" smtClean="0">
                <a:cs typeface="2  Titr" panose="00000700000000000000" pitchFamily="2" charset="-78"/>
              </a:rPr>
              <a:t>w57.ir/ZZ3</a:t>
            </a:r>
            <a:r>
              <a:rPr lang="fa-IR" sz="3600" dirty="0" smtClean="0">
                <a:cs typeface="2  Titr" panose="00000700000000000000" pitchFamily="2" charset="-78"/>
              </a:rPr>
              <a:t> </a:t>
            </a:r>
            <a:r>
              <a:rPr lang="fa-IR" sz="3600" dirty="0" smtClean="0">
                <a:solidFill>
                  <a:srgbClr val="0033CC"/>
                </a:solidFill>
                <a:cs typeface="2  Titr" panose="00000700000000000000" pitchFamily="2" charset="-78"/>
              </a:rPr>
              <a:t>و</a:t>
            </a:r>
            <a:r>
              <a:rPr lang="fa-IR" sz="3600" dirty="0" smtClean="0">
                <a:cs typeface="2  Titr" panose="00000700000000000000" pitchFamily="2" charset="-78"/>
              </a:rPr>
              <a:t> </a:t>
            </a:r>
            <a:r>
              <a:rPr lang="en-US" sz="3600" dirty="0">
                <a:cs typeface="2  Titr" panose="00000700000000000000" pitchFamily="2" charset="-78"/>
              </a:rPr>
              <a:t>w57.ir/ZZU</a:t>
            </a:r>
            <a:endParaRPr lang="en-US" sz="4000" dirty="0">
              <a:cs typeface="2  Titr" panose="000007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" y="1796931"/>
            <a:ext cx="5905500" cy="3292613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5905501" y="3541952"/>
            <a:ext cx="84947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0033CC"/>
                </a:solidFill>
                <a:cs typeface="2  Titr" panose="00000700000000000000" pitchFamily="2" charset="-78"/>
              </a:rPr>
              <a:t>همه </a:t>
            </a:r>
            <a:r>
              <a:rPr lang="fa-IR" sz="3600" dirty="0" smtClean="0">
                <a:solidFill>
                  <a:srgbClr val="0033CC"/>
                </a:solidFill>
                <a:cs typeface="2  Titr" panose="00000700000000000000" pitchFamily="2" charset="-78"/>
              </a:rPr>
              <a:t>کسانی که </a:t>
            </a:r>
            <a:r>
              <a:rPr lang="fa-IR" sz="3600" dirty="0">
                <a:solidFill>
                  <a:srgbClr val="0033CC"/>
                </a:solidFill>
                <a:cs typeface="2  Titr" panose="00000700000000000000" pitchFamily="2" charset="-78"/>
              </a:rPr>
              <a:t>در راستای تحمیق مردم و روی کار </a:t>
            </a:r>
            <a:r>
              <a:rPr lang="fa-IR" sz="3600" dirty="0" smtClean="0">
                <a:solidFill>
                  <a:srgbClr val="0033CC"/>
                </a:solidFill>
                <a:cs typeface="2  Titr" panose="00000700000000000000" pitchFamily="2" charset="-78"/>
              </a:rPr>
              <a:t>آمدن </a:t>
            </a:r>
            <a:r>
              <a:rPr lang="fa-IR" sz="3600" dirty="0" smtClean="0">
                <a:solidFill>
                  <a:srgbClr val="990099"/>
                </a:solidFill>
                <a:cs typeface="2  Titr" panose="00000700000000000000" pitchFamily="2" charset="-78"/>
              </a:rPr>
              <a:t>مسئولین </a:t>
            </a:r>
            <a:r>
              <a:rPr lang="fa-IR" sz="3600" dirty="0">
                <a:solidFill>
                  <a:srgbClr val="990099"/>
                </a:solidFill>
                <a:cs typeface="2  Titr" panose="00000700000000000000" pitchFamily="2" charset="-78"/>
              </a:rPr>
              <a:t>بی‌کفایت </a:t>
            </a:r>
            <a:r>
              <a:rPr lang="fa-IR" sz="3600" dirty="0" smtClean="0">
                <a:solidFill>
                  <a:srgbClr val="0033CC"/>
                </a:solidFill>
                <a:cs typeface="2  Titr" panose="00000700000000000000" pitchFamily="2" charset="-78"/>
              </a:rPr>
              <a:t>نقش داشته </a:t>
            </a:r>
            <a:r>
              <a:rPr lang="fa-IR" sz="3600" dirty="0">
                <a:solidFill>
                  <a:srgbClr val="0033CC"/>
                </a:solidFill>
                <a:cs typeface="2  Titr" panose="00000700000000000000" pitchFamily="2" charset="-78"/>
              </a:rPr>
              <a:t>اند، شریک جرم هستند. نه قربانی</a:t>
            </a:r>
            <a:r>
              <a:rPr lang="fa-IR" sz="3600" dirty="0" smtClean="0">
                <a:solidFill>
                  <a:srgbClr val="0033CC"/>
                </a:solidFill>
                <a:cs typeface="2  Titr" panose="00000700000000000000" pitchFamily="2" charset="-78"/>
              </a:rPr>
              <a:t>...</a:t>
            </a:r>
            <a:endParaRPr lang="en-US" sz="3600" dirty="0">
              <a:solidFill>
                <a:srgbClr val="0033CC"/>
              </a:solidFill>
              <a:cs typeface="2  Titr" panose="00000700000000000000" pitchFamily="2" charset="-78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0" y="12373611"/>
            <a:ext cx="10703863" cy="29835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fa-IR" sz="3600" dirty="0" smtClean="0">
                <a:cs typeface="2  Titr" panose="00000700000000000000" pitchFamily="2" charset="-78"/>
              </a:rPr>
              <a:t>برگردیم به خودمان: وقتی </a:t>
            </a:r>
            <a:r>
              <a:rPr lang="fa-IR" sz="3600" dirty="0" smtClean="0">
                <a:solidFill>
                  <a:srgbClr val="990099"/>
                </a:solidFill>
                <a:cs typeface="2  Titr" panose="00000700000000000000" pitchFamily="2" charset="-78"/>
              </a:rPr>
              <a:t>عده‌ای </a:t>
            </a:r>
            <a:r>
              <a:rPr lang="fa-IR" sz="3600" dirty="0" smtClean="0">
                <a:cs typeface="2  Titr" panose="00000700000000000000" pitchFamily="2" charset="-78"/>
              </a:rPr>
              <a:t>با شعار کنسرت و رقص و...</a:t>
            </a:r>
            <a:br>
              <a:rPr lang="fa-IR" sz="3600" dirty="0" smtClean="0">
                <a:cs typeface="2  Titr" panose="00000700000000000000" pitchFamily="2" charset="-78"/>
              </a:rPr>
            </a:br>
            <a:r>
              <a:rPr lang="fa-IR" sz="3600" dirty="0" smtClean="0">
                <a:cs typeface="2  Titr" panose="00000700000000000000" pitchFamily="2" charset="-78"/>
              </a:rPr>
              <a:t> از ما رأی می‌گیرند، یعنی هنوز در جهل و نادانی دست و پا</a:t>
            </a:r>
            <a:br>
              <a:rPr lang="fa-IR" sz="3600" dirty="0" smtClean="0">
                <a:cs typeface="2  Titr" panose="00000700000000000000" pitchFamily="2" charset="-78"/>
              </a:rPr>
            </a:br>
            <a:r>
              <a:rPr lang="fa-IR" sz="3600" dirty="0" smtClean="0">
                <a:cs typeface="2  Titr" panose="00000700000000000000" pitchFamily="2" charset="-78"/>
              </a:rPr>
              <a:t>می‌زنیم. طبیعی است که </a:t>
            </a:r>
            <a:r>
              <a:rPr lang="fa-IR" sz="3600" dirty="0" smtClean="0">
                <a:solidFill>
                  <a:srgbClr val="990099"/>
                </a:solidFill>
                <a:cs typeface="2  Titr" panose="00000700000000000000" pitchFamily="2" charset="-78"/>
              </a:rPr>
              <a:t>اشرار</a:t>
            </a:r>
            <a:r>
              <a:rPr lang="fa-IR" sz="3600" dirty="0" smtClean="0">
                <a:cs typeface="2  Titr" panose="00000700000000000000" pitchFamily="2" charset="-78"/>
              </a:rPr>
              <a:t> </a:t>
            </a:r>
            <a:r>
              <a:rPr lang="fa-IR" sz="3600" dirty="0" smtClean="0">
                <a:cs typeface="2  Titr" panose="00000700000000000000" pitchFamily="2" charset="-78"/>
              </a:rPr>
              <a:t>بر </a:t>
            </a:r>
            <a:r>
              <a:rPr lang="fa-IR" sz="3600" dirty="0" smtClean="0">
                <a:cs typeface="2  Titr" panose="00000700000000000000" pitchFamily="2" charset="-78"/>
              </a:rPr>
              <a:t>ما</a:t>
            </a:r>
            <a:r>
              <a:rPr lang="fa-IR" sz="3600" dirty="0" smtClean="0">
                <a:cs typeface="2  Titr" panose="00000700000000000000" pitchFamily="2" charset="-78"/>
              </a:rPr>
              <a:t> </a:t>
            </a:r>
            <a:r>
              <a:rPr lang="fa-IR" sz="3600" dirty="0" smtClean="0">
                <a:cs typeface="2  Titr" panose="00000700000000000000" pitchFamily="2" charset="-78"/>
              </a:rPr>
              <a:t>مسلط شوند. </a:t>
            </a:r>
            <a:endParaRPr lang="en-US" sz="4000" dirty="0">
              <a:cs typeface="2  Titr" panose="00000700000000000000" pitchFamily="2" charset="-78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3860" y="9662615"/>
            <a:ext cx="3696354" cy="476132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34" y="1982003"/>
            <a:ext cx="578973" cy="578973"/>
          </a:xfrm>
          <a:prstGeom prst="rect">
            <a:avLst/>
          </a:prstGeom>
          <a:effectLst>
            <a:glow>
              <a:schemeClr val="tx1"/>
            </a:glow>
          </a:effectLst>
        </p:spPr>
      </p:pic>
      <p:sp>
        <p:nvSpPr>
          <p:cNvPr id="15" name="Rectangle 14"/>
          <p:cNvSpPr/>
          <p:nvPr/>
        </p:nvSpPr>
        <p:spPr>
          <a:xfrm>
            <a:off x="584860" y="1988490"/>
            <a:ext cx="15813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effectLst/>
              </a:rPr>
              <a:t>ir_bastan</a:t>
            </a:r>
            <a:endParaRPr lang="fa-IR" sz="2800" b="1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053033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5583</TotalTime>
  <Words>119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2  Titr</vt:lpstr>
      <vt:lpstr>Arial</vt:lpstr>
      <vt:lpstr>Calibri</vt:lpstr>
      <vt:lpstr>Calibri Light</vt:lpstr>
      <vt:lpstr>2_Office Theme</vt:lpstr>
      <vt:lpstr>از اقتصاد ویران هخامنشی تا اقتصاد بیمار کنونی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روزه در اسلام، یهود، مسیحیت و زرتشتی‌گری</dc:title>
  <dc:creator>mehdi.rostami</dc:creator>
  <cp:lastModifiedBy>Mehdi</cp:lastModifiedBy>
  <cp:revision>597</cp:revision>
  <dcterms:created xsi:type="dcterms:W3CDTF">2019-05-11T09:22:03Z</dcterms:created>
  <dcterms:modified xsi:type="dcterms:W3CDTF">2019-11-27T05:52:25Z</dcterms:modified>
</cp:coreProperties>
</file>