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notesMasterIdLst>
    <p:notesMasterId r:id="rId3"/>
  </p:notesMasterIdLst>
  <p:sldIdLst>
    <p:sldId id="292" r:id="rId2"/>
  </p:sldIdLst>
  <p:sldSz cx="14400213" cy="14400213"/>
  <p:notesSz cx="6858000" cy="9144000"/>
  <p:defaultTextStyle>
    <a:defPPr>
      <a:defRPr lang="fa-IR"/>
    </a:defPPr>
    <a:lvl1pPr marL="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1pPr>
    <a:lvl2pPr marL="69119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2pPr>
    <a:lvl3pPr marL="138239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3pPr>
    <a:lvl4pPr marL="207358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4pPr>
    <a:lvl5pPr marL="276478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5pPr>
    <a:lvl6pPr marL="345597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6pPr>
    <a:lvl7pPr marL="414717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7pPr>
    <a:lvl8pPr marL="483836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8pPr>
    <a:lvl9pPr marL="552956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65422"/>
    <a:srgbClr val="E60000"/>
    <a:srgbClr val="B80000"/>
    <a:srgbClr val="0069B8"/>
    <a:srgbClr val="B45210"/>
    <a:srgbClr val="49702E"/>
    <a:srgbClr val="B8BE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632" autoAdjust="0"/>
    <p:restoredTop sz="90925" autoAdjust="0"/>
  </p:normalViewPr>
  <p:slideViewPr>
    <p:cSldViewPr snapToGrid="0">
      <p:cViewPr>
        <p:scale>
          <a:sx n="30" d="100"/>
          <a:sy n="30" d="100"/>
        </p:scale>
        <p:origin x="-2082" y="-162"/>
      </p:cViewPr>
      <p:guideLst>
        <p:guide orient="horz" pos="4535"/>
        <p:guide pos="453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3D7EF68E-5B8C-4CA1-A821-2F9984B7D35C}" type="datetimeFigureOut">
              <a:rPr lang="fa-IR" smtClean="0"/>
              <a:t>25/11/1440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58E4B76E-8ED5-4125-8532-230DFF7D869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91317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80016" y="2356703"/>
            <a:ext cx="12240181" cy="5013407"/>
          </a:xfrm>
        </p:spPr>
        <p:txBody>
          <a:bodyPr anchor="b"/>
          <a:lstStyle>
            <a:lvl1pPr algn="ctr">
              <a:defRPr sz="944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00027" y="7563446"/>
            <a:ext cx="10800160" cy="3476717"/>
          </a:xfrm>
        </p:spPr>
        <p:txBody>
          <a:bodyPr/>
          <a:lstStyle>
            <a:lvl1pPr marL="0" indent="0" algn="ctr">
              <a:buNone/>
              <a:defRPr sz="3780"/>
            </a:lvl1pPr>
            <a:lvl2pPr marL="719999" indent="0" algn="ctr">
              <a:buNone/>
              <a:defRPr sz="3150"/>
            </a:lvl2pPr>
            <a:lvl3pPr marL="1439997" indent="0" algn="ctr">
              <a:buNone/>
              <a:defRPr sz="2835"/>
            </a:lvl3pPr>
            <a:lvl4pPr marL="2159996" indent="0" algn="ctr">
              <a:buNone/>
              <a:defRPr sz="2520"/>
            </a:lvl4pPr>
            <a:lvl5pPr marL="2879994" indent="0" algn="ctr">
              <a:buNone/>
              <a:defRPr sz="2520"/>
            </a:lvl5pPr>
            <a:lvl6pPr marL="3599993" indent="0" algn="ctr">
              <a:buNone/>
              <a:defRPr sz="2520"/>
            </a:lvl6pPr>
            <a:lvl7pPr marL="4319991" indent="0" algn="ctr">
              <a:buNone/>
              <a:defRPr sz="2520"/>
            </a:lvl7pPr>
            <a:lvl8pPr marL="5039990" indent="0" algn="ctr">
              <a:buNone/>
              <a:defRPr sz="2520"/>
            </a:lvl8pPr>
            <a:lvl9pPr marL="5759988" indent="0" algn="ctr">
              <a:buNone/>
              <a:defRPr sz="252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/>
              <a:t>25/11/1440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887981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/>
              <a:t>25/11/1440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347572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305153" y="766678"/>
            <a:ext cx="3105046" cy="1220351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015" y="766678"/>
            <a:ext cx="9135135" cy="1220351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/>
              <a:t>25/11/1440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103864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/>
              <a:t>25/11/1440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504913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515" y="3590057"/>
            <a:ext cx="12420184" cy="5990088"/>
          </a:xfrm>
        </p:spPr>
        <p:txBody>
          <a:bodyPr anchor="b"/>
          <a:lstStyle>
            <a:lvl1pPr>
              <a:defRPr sz="944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2515" y="9636813"/>
            <a:ext cx="12420184" cy="3150046"/>
          </a:xfrm>
        </p:spPr>
        <p:txBody>
          <a:bodyPr/>
          <a:lstStyle>
            <a:lvl1pPr marL="0" indent="0">
              <a:buNone/>
              <a:defRPr sz="3780">
                <a:solidFill>
                  <a:schemeClr val="tx1"/>
                </a:solidFill>
              </a:defRPr>
            </a:lvl1pPr>
            <a:lvl2pPr marL="719999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2pPr>
            <a:lvl3pPr marL="1439997" indent="0">
              <a:buNone/>
              <a:defRPr sz="2835">
                <a:solidFill>
                  <a:schemeClr val="tx1">
                    <a:tint val="75000"/>
                  </a:schemeClr>
                </a:solidFill>
              </a:defRPr>
            </a:lvl3pPr>
            <a:lvl4pPr marL="2159996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4pPr>
            <a:lvl5pPr marL="2879994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5pPr>
            <a:lvl6pPr marL="3599993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6pPr>
            <a:lvl7pPr marL="4319991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7pPr>
            <a:lvl8pPr marL="5039990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8pPr>
            <a:lvl9pPr marL="5759988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/>
              <a:t>25/11/1440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45376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0014" y="3833390"/>
            <a:ext cx="6120091" cy="913680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290108" y="3833390"/>
            <a:ext cx="6120091" cy="913680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/>
              <a:t>25/11/1440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47121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766681"/>
            <a:ext cx="12420184" cy="278337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1892" y="3530053"/>
            <a:ext cx="6091964" cy="1730025"/>
          </a:xfrm>
        </p:spPr>
        <p:txBody>
          <a:bodyPr anchor="b"/>
          <a:lstStyle>
            <a:lvl1pPr marL="0" indent="0">
              <a:buNone/>
              <a:defRPr sz="3780" b="1"/>
            </a:lvl1pPr>
            <a:lvl2pPr marL="719999" indent="0">
              <a:buNone/>
              <a:defRPr sz="3150" b="1"/>
            </a:lvl2pPr>
            <a:lvl3pPr marL="1439997" indent="0">
              <a:buNone/>
              <a:defRPr sz="2835" b="1"/>
            </a:lvl3pPr>
            <a:lvl4pPr marL="2159996" indent="0">
              <a:buNone/>
              <a:defRPr sz="2520" b="1"/>
            </a:lvl4pPr>
            <a:lvl5pPr marL="2879994" indent="0">
              <a:buNone/>
              <a:defRPr sz="2520" b="1"/>
            </a:lvl5pPr>
            <a:lvl6pPr marL="3599993" indent="0">
              <a:buNone/>
              <a:defRPr sz="2520" b="1"/>
            </a:lvl6pPr>
            <a:lvl7pPr marL="4319991" indent="0">
              <a:buNone/>
              <a:defRPr sz="2520" b="1"/>
            </a:lvl7pPr>
            <a:lvl8pPr marL="5039990" indent="0">
              <a:buNone/>
              <a:defRPr sz="2520" b="1"/>
            </a:lvl8pPr>
            <a:lvl9pPr marL="5759988" indent="0">
              <a:buNone/>
              <a:defRPr sz="252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91892" y="5260078"/>
            <a:ext cx="6091964" cy="773678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290109" y="3530053"/>
            <a:ext cx="6121966" cy="1730025"/>
          </a:xfrm>
        </p:spPr>
        <p:txBody>
          <a:bodyPr anchor="b"/>
          <a:lstStyle>
            <a:lvl1pPr marL="0" indent="0">
              <a:buNone/>
              <a:defRPr sz="3780" b="1"/>
            </a:lvl1pPr>
            <a:lvl2pPr marL="719999" indent="0">
              <a:buNone/>
              <a:defRPr sz="3150" b="1"/>
            </a:lvl2pPr>
            <a:lvl3pPr marL="1439997" indent="0">
              <a:buNone/>
              <a:defRPr sz="2835" b="1"/>
            </a:lvl3pPr>
            <a:lvl4pPr marL="2159996" indent="0">
              <a:buNone/>
              <a:defRPr sz="2520" b="1"/>
            </a:lvl4pPr>
            <a:lvl5pPr marL="2879994" indent="0">
              <a:buNone/>
              <a:defRPr sz="2520" b="1"/>
            </a:lvl5pPr>
            <a:lvl6pPr marL="3599993" indent="0">
              <a:buNone/>
              <a:defRPr sz="2520" b="1"/>
            </a:lvl6pPr>
            <a:lvl7pPr marL="4319991" indent="0">
              <a:buNone/>
              <a:defRPr sz="2520" b="1"/>
            </a:lvl7pPr>
            <a:lvl8pPr marL="5039990" indent="0">
              <a:buNone/>
              <a:defRPr sz="2520" b="1"/>
            </a:lvl8pPr>
            <a:lvl9pPr marL="5759988" indent="0">
              <a:buNone/>
              <a:defRPr sz="252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290109" y="5260078"/>
            <a:ext cx="6121966" cy="773678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/>
              <a:t>25/11/1440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042091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/>
              <a:t>25/11/1440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69062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/>
              <a:t>25/11/1440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002523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960014"/>
            <a:ext cx="4644444" cy="3360050"/>
          </a:xfrm>
        </p:spPr>
        <p:txBody>
          <a:bodyPr anchor="b"/>
          <a:lstStyle>
            <a:lvl1pPr>
              <a:defRPr sz="503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1966" y="2073367"/>
            <a:ext cx="7290108" cy="10233485"/>
          </a:xfrm>
        </p:spPr>
        <p:txBody>
          <a:bodyPr/>
          <a:lstStyle>
            <a:lvl1pPr>
              <a:defRPr sz="5039"/>
            </a:lvl1pPr>
            <a:lvl2pPr>
              <a:defRPr sz="4409"/>
            </a:lvl2pPr>
            <a:lvl3pPr>
              <a:defRPr sz="3780"/>
            </a:lvl3pPr>
            <a:lvl4pPr>
              <a:defRPr sz="3150"/>
            </a:lvl4pPr>
            <a:lvl5pPr>
              <a:defRPr sz="3150"/>
            </a:lvl5pPr>
            <a:lvl6pPr>
              <a:defRPr sz="3150"/>
            </a:lvl6pPr>
            <a:lvl7pPr>
              <a:defRPr sz="3150"/>
            </a:lvl7pPr>
            <a:lvl8pPr>
              <a:defRPr sz="3150"/>
            </a:lvl8pPr>
            <a:lvl9pPr>
              <a:defRPr sz="31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1890" y="4320064"/>
            <a:ext cx="4644444" cy="8003453"/>
          </a:xfrm>
        </p:spPr>
        <p:txBody>
          <a:bodyPr/>
          <a:lstStyle>
            <a:lvl1pPr marL="0" indent="0">
              <a:buNone/>
              <a:defRPr sz="2520"/>
            </a:lvl1pPr>
            <a:lvl2pPr marL="719999" indent="0">
              <a:buNone/>
              <a:defRPr sz="2205"/>
            </a:lvl2pPr>
            <a:lvl3pPr marL="1439997" indent="0">
              <a:buNone/>
              <a:defRPr sz="1890"/>
            </a:lvl3pPr>
            <a:lvl4pPr marL="2159996" indent="0">
              <a:buNone/>
              <a:defRPr sz="1575"/>
            </a:lvl4pPr>
            <a:lvl5pPr marL="2879994" indent="0">
              <a:buNone/>
              <a:defRPr sz="1575"/>
            </a:lvl5pPr>
            <a:lvl6pPr marL="3599993" indent="0">
              <a:buNone/>
              <a:defRPr sz="1575"/>
            </a:lvl6pPr>
            <a:lvl7pPr marL="4319991" indent="0">
              <a:buNone/>
              <a:defRPr sz="1575"/>
            </a:lvl7pPr>
            <a:lvl8pPr marL="5039990" indent="0">
              <a:buNone/>
              <a:defRPr sz="1575"/>
            </a:lvl8pPr>
            <a:lvl9pPr marL="5759988" indent="0">
              <a:buNone/>
              <a:defRPr sz="15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/>
              <a:t>25/11/1440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724878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960014"/>
            <a:ext cx="4644444" cy="3360050"/>
          </a:xfrm>
        </p:spPr>
        <p:txBody>
          <a:bodyPr anchor="b"/>
          <a:lstStyle>
            <a:lvl1pPr>
              <a:defRPr sz="503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121966" y="2073367"/>
            <a:ext cx="7290108" cy="10233485"/>
          </a:xfrm>
        </p:spPr>
        <p:txBody>
          <a:bodyPr anchor="t"/>
          <a:lstStyle>
            <a:lvl1pPr marL="0" indent="0">
              <a:buNone/>
              <a:defRPr sz="5039"/>
            </a:lvl1pPr>
            <a:lvl2pPr marL="719999" indent="0">
              <a:buNone/>
              <a:defRPr sz="4409"/>
            </a:lvl2pPr>
            <a:lvl3pPr marL="1439997" indent="0">
              <a:buNone/>
              <a:defRPr sz="3780"/>
            </a:lvl3pPr>
            <a:lvl4pPr marL="2159996" indent="0">
              <a:buNone/>
              <a:defRPr sz="3150"/>
            </a:lvl4pPr>
            <a:lvl5pPr marL="2879994" indent="0">
              <a:buNone/>
              <a:defRPr sz="3150"/>
            </a:lvl5pPr>
            <a:lvl6pPr marL="3599993" indent="0">
              <a:buNone/>
              <a:defRPr sz="3150"/>
            </a:lvl6pPr>
            <a:lvl7pPr marL="4319991" indent="0">
              <a:buNone/>
              <a:defRPr sz="3150"/>
            </a:lvl7pPr>
            <a:lvl8pPr marL="5039990" indent="0">
              <a:buNone/>
              <a:defRPr sz="3150"/>
            </a:lvl8pPr>
            <a:lvl9pPr marL="5759988" indent="0">
              <a:buNone/>
              <a:defRPr sz="315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1890" y="4320064"/>
            <a:ext cx="4644444" cy="8003453"/>
          </a:xfrm>
        </p:spPr>
        <p:txBody>
          <a:bodyPr/>
          <a:lstStyle>
            <a:lvl1pPr marL="0" indent="0">
              <a:buNone/>
              <a:defRPr sz="2520"/>
            </a:lvl1pPr>
            <a:lvl2pPr marL="719999" indent="0">
              <a:buNone/>
              <a:defRPr sz="2205"/>
            </a:lvl2pPr>
            <a:lvl3pPr marL="1439997" indent="0">
              <a:buNone/>
              <a:defRPr sz="1890"/>
            </a:lvl3pPr>
            <a:lvl4pPr marL="2159996" indent="0">
              <a:buNone/>
              <a:defRPr sz="1575"/>
            </a:lvl4pPr>
            <a:lvl5pPr marL="2879994" indent="0">
              <a:buNone/>
              <a:defRPr sz="1575"/>
            </a:lvl5pPr>
            <a:lvl6pPr marL="3599993" indent="0">
              <a:buNone/>
              <a:defRPr sz="1575"/>
            </a:lvl6pPr>
            <a:lvl7pPr marL="4319991" indent="0">
              <a:buNone/>
              <a:defRPr sz="1575"/>
            </a:lvl7pPr>
            <a:lvl8pPr marL="5039990" indent="0">
              <a:buNone/>
              <a:defRPr sz="1575"/>
            </a:lvl8pPr>
            <a:lvl9pPr marL="5759988" indent="0">
              <a:buNone/>
              <a:defRPr sz="15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/>
              <a:t>25/11/1440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853583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90015" y="766681"/>
            <a:ext cx="12420184" cy="27833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0015" y="3833390"/>
            <a:ext cx="12420184" cy="91368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015" y="13346867"/>
            <a:ext cx="3240048" cy="7666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44D9A9-B090-40A5-8601-8AC05F3C0B8D}" type="datetimeFigureOut">
              <a:rPr lang="fa-IR" smtClean="0"/>
              <a:t>25/11/1440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770071" y="13346867"/>
            <a:ext cx="4860072" cy="7666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70150" y="13346867"/>
            <a:ext cx="3240048" cy="7666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B4B543-0075-4326-A427-11E3425910C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38148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439997" rtl="1" eaLnBrk="1" latinLnBrk="0" hangingPunct="1">
        <a:lnSpc>
          <a:spcPct val="90000"/>
        </a:lnSpc>
        <a:spcBef>
          <a:spcPct val="0"/>
        </a:spcBef>
        <a:buNone/>
        <a:defRPr sz="692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9999" indent="-359999" algn="r" defTabSz="1439997" rtl="1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4409" kern="1200">
          <a:solidFill>
            <a:schemeClr val="tx1"/>
          </a:solidFill>
          <a:latin typeface="+mn-lt"/>
          <a:ea typeface="+mn-ea"/>
          <a:cs typeface="+mn-cs"/>
        </a:defRPr>
      </a:lvl1pPr>
      <a:lvl2pPr marL="1079998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3780" kern="1200">
          <a:solidFill>
            <a:schemeClr val="tx1"/>
          </a:solidFill>
          <a:latin typeface="+mn-lt"/>
          <a:ea typeface="+mn-ea"/>
          <a:cs typeface="+mn-cs"/>
        </a:defRPr>
      </a:lvl2pPr>
      <a:lvl3pPr marL="1799996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3pPr>
      <a:lvl4pPr marL="2519995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4pPr>
      <a:lvl5pPr marL="3239994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5pPr>
      <a:lvl6pPr marL="3959992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6pPr>
      <a:lvl7pPr marL="4679991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7pPr>
      <a:lvl8pPr marL="5399989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8pPr>
      <a:lvl9pPr marL="6119988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1pPr>
      <a:lvl2pPr marL="719999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2pPr>
      <a:lvl3pPr marL="1439997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3pPr>
      <a:lvl4pPr marL="2159996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4pPr>
      <a:lvl5pPr marL="2879994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5pPr>
      <a:lvl6pPr marL="3599993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6pPr>
      <a:lvl7pPr marL="4319991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7pPr>
      <a:lvl8pPr marL="5039990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8pPr>
      <a:lvl9pPr marL="5759988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6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" y="-1"/>
            <a:ext cx="14450553" cy="2333297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fa-IR" sz="7200" dirty="0" smtClean="0">
                <a:cs typeface="2  Titr" pitchFamily="2" charset="-78"/>
              </a:rPr>
              <a:t>هیچ کس در ایران، آریایی خالص نیست </a:t>
            </a:r>
            <a:r>
              <a:rPr lang="fa-IR" sz="6000" dirty="0">
                <a:cs typeface="2  Titr" pitchFamily="2" charset="-78"/>
              </a:rPr>
              <a:t/>
            </a:r>
            <a:br>
              <a:rPr lang="fa-IR" sz="6000" dirty="0">
                <a:cs typeface="2  Titr" pitchFamily="2" charset="-78"/>
              </a:rPr>
            </a:br>
            <a:r>
              <a:rPr lang="fa-IR" sz="4000" dirty="0" smtClean="0">
                <a:solidFill>
                  <a:srgbClr val="FF0000"/>
                </a:solidFill>
                <a:cs typeface="2  Titr" pitchFamily="2" charset="-78"/>
              </a:rPr>
              <a:t>(از </a:t>
            </a:r>
            <a:r>
              <a:rPr lang="fa-IR" sz="4000" dirty="0">
                <a:solidFill>
                  <a:srgbClr val="FF0000"/>
                </a:solidFill>
                <a:cs typeface="2  Titr" pitchFamily="2" charset="-78"/>
              </a:rPr>
              <a:t>نگاه </a:t>
            </a:r>
            <a:r>
              <a:rPr lang="fa-IR" sz="4000" dirty="0" smtClean="0">
                <a:solidFill>
                  <a:srgbClr val="FF0000"/>
                </a:solidFill>
                <a:cs typeface="2  Titr" pitchFamily="2" charset="-78"/>
              </a:rPr>
              <a:t>تاریخی)</a:t>
            </a:r>
            <a:endParaRPr lang="en-US" sz="4000" dirty="0">
              <a:solidFill>
                <a:srgbClr val="FF0000"/>
              </a:solidFill>
              <a:cs typeface="2 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90055" y="2282962"/>
            <a:ext cx="14526334" cy="2662002"/>
          </a:xfrm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fa-IR" sz="4000" dirty="0" smtClean="0">
                <a:solidFill>
                  <a:srgbClr val="0070C0"/>
                </a:solidFill>
                <a:cs typeface="2  Titr" pitchFamily="2" charset="-78"/>
              </a:rPr>
              <a:t>طبق اسناد تاریخی در  دوران باستان اقوام </a:t>
            </a:r>
            <a:r>
              <a:rPr lang="fa-IR" sz="4000" dirty="0">
                <a:solidFill>
                  <a:srgbClr val="0070C0"/>
                </a:solidFill>
                <a:cs typeface="2  Titr" pitchFamily="2" charset="-78"/>
              </a:rPr>
              <a:t>مختلفی </a:t>
            </a:r>
            <a:r>
              <a:rPr lang="fa-IR" sz="4000" dirty="0" smtClean="0">
                <a:solidFill>
                  <a:srgbClr val="0070C0"/>
                </a:solidFill>
                <a:cs typeface="2  Titr" pitchFamily="2" charset="-78"/>
              </a:rPr>
              <a:t>مثل هیتی‌ها، اورارتوها،</a:t>
            </a:r>
            <a:br>
              <a:rPr lang="fa-IR" sz="4000" dirty="0" smtClean="0">
                <a:solidFill>
                  <a:srgbClr val="0070C0"/>
                </a:solidFill>
                <a:cs typeface="2  Titr" pitchFamily="2" charset="-78"/>
              </a:rPr>
            </a:br>
            <a:r>
              <a:rPr lang="fa-IR" sz="4000" dirty="0" smtClean="0">
                <a:solidFill>
                  <a:srgbClr val="0070C0"/>
                </a:solidFill>
                <a:cs typeface="2  Titr" pitchFamily="2" charset="-78"/>
              </a:rPr>
              <a:t>میتانی‌ها،</a:t>
            </a:r>
            <a:r>
              <a:rPr lang="en-US" sz="4000" dirty="0" smtClean="0">
                <a:solidFill>
                  <a:srgbClr val="0070C0"/>
                </a:solidFill>
                <a:cs typeface="2  Titr" pitchFamily="2" charset="-78"/>
              </a:rPr>
              <a:t> </a:t>
            </a:r>
            <a:r>
              <a:rPr lang="fa-IR" sz="4000" dirty="0" smtClean="0">
                <a:solidFill>
                  <a:srgbClr val="0070C0"/>
                </a:solidFill>
                <a:cs typeface="2  Titr" pitchFamily="2" charset="-78"/>
              </a:rPr>
              <a:t>ماناها، کاسی‌ها،</a:t>
            </a:r>
            <a:r>
              <a:rPr lang="fa-IR" sz="1800" dirty="0" smtClean="0">
                <a:solidFill>
                  <a:srgbClr val="0070C0"/>
                </a:solidFill>
                <a:cs typeface="2  Titr" pitchFamily="2" charset="-78"/>
              </a:rPr>
              <a:t> </a:t>
            </a:r>
            <a:r>
              <a:rPr lang="fa-IR" sz="4000" dirty="0" smtClean="0">
                <a:solidFill>
                  <a:srgbClr val="0070C0"/>
                </a:solidFill>
                <a:cs typeface="2  Titr" pitchFamily="2" charset="-78"/>
              </a:rPr>
              <a:t>گوتی‌ها، تپورها، عیلامی‌ها و...) </a:t>
            </a:r>
            <a:r>
              <a:rPr lang="fa-IR" sz="4000" dirty="0">
                <a:solidFill>
                  <a:srgbClr val="0070C0"/>
                </a:solidFill>
                <a:cs typeface="2  Titr" pitchFamily="2" charset="-78"/>
              </a:rPr>
              <a:t>در </a:t>
            </a:r>
            <a:r>
              <a:rPr lang="fa-IR" sz="4000" dirty="0" smtClean="0">
                <a:solidFill>
                  <a:srgbClr val="0070C0"/>
                </a:solidFill>
                <a:cs typeface="2  Titr" pitchFamily="2" charset="-78"/>
              </a:rPr>
              <a:t>فلات ایران زندگی می‌کردند که آریایی نبودند. بسیاری از این اقوام به دست آریایی‌ها قتل عام شدند و بقیه نیز به تدریج با آریایی‌ها </a:t>
            </a:r>
            <a:r>
              <a:rPr lang="fa-IR" sz="4000" dirty="0" smtClean="0">
                <a:cs typeface="2  Titr" pitchFamily="2" charset="-78"/>
              </a:rPr>
              <a:t>ترکیب</a:t>
            </a:r>
            <a:r>
              <a:rPr lang="fa-IR" sz="4000" dirty="0" smtClean="0">
                <a:solidFill>
                  <a:srgbClr val="0070C0"/>
                </a:solidFill>
                <a:cs typeface="2  Titr" pitchFamily="2" charset="-78"/>
              </a:rPr>
              <a:t> و </a:t>
            </a:r>
            <a:r>
              <a:rPr lang="fa-IR" sz="4000" dirty="0" smtClean="0">
                <a:cs typeface="2  Titr" pitchFamily="2" charset="-78"/>
              </a:rPr>
              <a:t>ادغام</a:t>
            </a:r>
            <a:r>
              <a:rPr lang="fa-IR" sz="4000" dirty="0" smtClean="0">
                <a:solidFill>
                  <a:srgbClr val="0070C0"/>
                </a:solidFill>
                <a:cs typeface="2  Titr" pitchFamily="2" charset="-78"/>
              </a:rPr>
              <a:t> شدند: </a:t>
            </a:r>
            <a:r>
              <a:rPr lang="en-US" sz="4000" dirty="0" smtClean="0">
                <a:cs typeface="2  Titr" pitchFamily="2" charset="-78"/>
              </a:rPr>
              <a:t>yon.ir/DSNZS</a:t>
            </a:r>
            <a:endParaRPr lang="fa-IR" sz="4000" dirty="0">
              <a:cs typeface="2  Titr" pitchFamily="2" charset="-78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0" y="4868036"/>
            <a:ext cx="12128744" cy="22853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59999" indent="-359999" algn="r" defTabSz="1439997" rtl="1" eaLnBrk="1" latinLnBrk="0" hangingPunct="1">
              <a:lnSpc>
                <a:spcPct val="90000"/>
              </a:lnSpc>
              <a:spcBef>
                <a:spcPts val="1575"/>
              </a:spcBef>
              <a:buFont typeface="Arial" panose="020B0604020202020204" pitchFamily="34" charset="0"/>
              <a:buChar char="•"/>
              <a:defRPr sz="44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7999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7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99996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1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19995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39994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959992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679991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399989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11998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fa-IR" sz="4000" dirty="0" smtClean="0">
                <a:solidFill>
                  <a:srgbClr val="C00000"/>
                </a:solidFill>
                <a:cs typeface="2  Titr" pitchFamily="2" charset="-78"/>
              </a:rPr>
              <a:t>بعدها، اسکندر مقدونی ایران را فتح کرد و بسیاری از یونانیان در ایران ساکن و با یکدیگر وصلت کردند و به تعبیر پروفسور والتر هینتس، خون ایرانی و یونانی در هم آمیخته شد. </a:t>
            </a:r>
            <a:r>
              <a:rPr lang="en-US" sz="4000" dirty="0" smtClean="0">
                <a:cs typeface="2  Titr" pitchFamily="2" charset="-78"/>
              </a:rPr>
              <a:t>yon.ir/esd32</a:t>
            </a:r>
            <a:endParaRPr lang="fa-IR" sz="4000" dirty="0" smtClean="0">
              <a:cs typeface="2  Titr" pitchFamily="2" charset="-78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291658" y="10250031"/>
            <a:ext cx="14400213" cy="27565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9999" indent="-359999" algn="r" defTabSz="1439997" rtl="1" eaLnBrk="1" latinLnBrk="0" hangingPunct="1">
              <a:lnSpc>
                <a:spcPct val="90000"/>
              </a:lnSpc>
              <a:spcBef>
                <a:spcPts val="1575"/>
              </a:spcBef>
              <a:buFont typeface="Arial" panose="020B0604020202020204" pitchFamily="34" charset="0"/>
              <a:buChar char="•"/>
              <a:defRPr sz="44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7999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7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99996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1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19995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39994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959992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679991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399989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11998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endParaRPr lang="en-US" sz="3600" dirty="0">
              <a:solidFill>
                <a:schemeClr val="accent6">
                  <a:lumMod val="50000"/>
                </a:schemeClr>
              </a:solidFill>
              <a:cs typeface="2  Titr" pitchFamily="2" charset="-78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-1" y="9567724"/>
            <a:ext cx="14400213" cy="19073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9999" indent="-359999" algn="r" defTabSz="1439997" rtl="1" eaLnBrk="1" latinLnBrk="0" hangingPunct="1">
              <a:lnSpc>
                <a:spcPct val="90000"/>
              </a:lnSpc>
              <a:spcBef>
                <a:spcPts val="1575"/>
              </a:spcBef>
              <a:buFont typeface="Arial" panose="020B0604020202020204" pitchFamily="34" charset="0"/>
              <a:buChar char="•"/>
              <a:defRPr sz="44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7999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7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99996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31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19995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39994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959992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679991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399989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119988" indent="-359999" algn="r" defTabSz="1439997" rtl="1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Char char="•"/>
              <a:defRPr sz="28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fa-IR" sz="4000" dirty="0" smtClean="0">
                <a:solidFill>
                  <a:srgbClr val="C00000"/>
                </a:solidFill>
                <a:cs typeface="2  Titr" pitchFamily="2" charset="-78"/>
              </a:rPr>
              <a:t>چند قرن بعد، مغولان به ایران حمله و سال‌ها در ایران حکومت کردند و بخش زیادی از مغولان با مردم بومی ترکیب و آمیخته شدند.</a:t>
            </a:r>
            <a:endParaRPr lang="en-US" sz="4000" dirty="0">
              <a:solidFill>
                <a:srgbClr val="C00000"/>
              </a:solidFill>
              <a:cs typeface="2  Titr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850105" y="11093701"/>
            <a:ext cx="10460049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4000" dirty="0" smtClean="0">
                <a:cs typeface="2  Titr" pitchFamily="2" charset="-78"/>
              </a:rPr>
              <a:t>دکتر </a:t>
            </a:r>
            <a:r>
              <a:rPr lang="fa-IR" sz="4000" dirty="0">
                <a:cs typeface="2  Titr" pitchFamily="2" charset="-78"/>
              </a:rPr>
              <a:t>عبدالحسین </a:t>
            </a:r>
            <a:r>
              <a:rPr lang="fa-IR" sz="4000" dirty="0" smtClean="0">
                <a:cs typeface="2  Titr" pitchFamily="2" charset="-78"/>
              </a:rPr>
              <a:t>زرینکوب می </a:t>
            </a:r>
            <a:r>
              <a:rPr lang="fa-IR" sz="4000" dirty="0">
                <a:cs typeface="2  Titr" pitchFamily="2" charset="-78"/>
              </a:rPr>
              <a:t>نویسد: </a:t>
            </a:r>
            <a:r>
              <a:rPr lang="fa-IR" sz="4000" dirty="0" smtClean="0">
                <a:cs typeface="2  Titr" pitchFamily="2" charset="-78"/>
              </a:rPr>
              <a:t>«از </a:t>
            </a:r>
            <a:r>
              <a:rPr lang="fa-IR" sz="4000" dirty="0">
                <a:cs typeface="2  Titr" pitchFamily="2" charset="-78"/>
              </a:rPr>
              <a:t>دوران هخامنشی تا امروز آنقدر اقوام مختلف از پارسی و سکایی و تورانی و یونانی و عرب و تاتار در این سرزمین </a:t>
            </a:r>
            <a:r>
              <a:rPr lang="fa-IR" sz="4000" dirty="0" smtClean="0">
                <a:cs typeface="2  Titr" pitchFamily="2" charset="-78"/>
              </a:rPr>
              <a:t>بهم آمیخته </a:t>
            </a:r>
            <a:r>
              <a:rPr lang="fa-IR" sz="4000" dirty="0">
                <a:cs typeface="2  Titr" pitchFamily="2" charset="-78"/>
              </a:rPr>
              <a:t>اند که </a:t>
            </a:r>
            <a:r>
              <a:rPr lang="fa-IR" sz="4000" dirty="0" smtClean="0">
                <a:solidFill>
                  <a:srgbClr val="C00000"/>
                </a:solidFill>
                <a:cs typeface="2  Titr" pitchFamily="2" charset="-78"/>
              </a:rPr>
              <a:t>تصور </a:t>
            </a:r>
            <a:r>
              <a:rPr lang="fa-IR" sz="4000" dirty="0">
                <a:solidFill>
                  <a:srgbClr val="C00000"/>
                </a:solidFill>
                <a:cs typeface="2  Titr" pitchFamily="2" charset="-78"/>
              </a:rPr>
              <a:t>خون و نژاد خالص، کودکانه است</a:t>
            </a:r>
            <a:r>
              <a:rPr lang="fa-IR" sz="4000" dirty="0" smtClean="0">
                <a:cs typeface="2  Titr" pitchFamily="2" charset="-78"/>
              </a:rPr>
              <a:t>…» </a:t>
            </a:r>
            <a:r>
              <a:rPr lang="en-US" sz="4000" dirty="0" smtClean="0"/>
              <a:t>yon.ir/z55kb</a:t>
            </a:r>
            <a:endParaRPr lang="fa-IR" sz="4000" dirty="0" smtClean="0">
              <a:cs typeface="2  Titr" pitchFamily="2" charset="-78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6">
                <a:lumMod val="20000"/>
                <a:lumOff val="80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960" y="4868036"/>
            <a:ext cx="2525253" cy="207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-90055" y="6867882"/>
            <a:ext cx="12110709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4000" dirty="0" smtClean="0">
                <a:solidFill>
                  <a:schemeClr val="accent6">
                    <a:lumMod val="50000"/>
                  </a:schemeClr>
                </a:solidFill>
                <a:cs typeface="2  Titr" pitchFamily="2" charset="-78"/>
              </a:rPr>
              <a:t>پس از ورود اسلام به ایران، بسیاری </a:t>
            </a:r>
            <a:r>
              <a:rPr lang="fa-IR" sz="4000" dirty="0">
                <a:solidFill>
                  <a:schemeClr val="accent6">
                    <a:lumMod val="50000"/>
                  </a:schemeClr>
                </a:solidFill>
                <a:cs typeface="2  Titr" pitchFamily="2" charset="-78"/>
              </a:rPr>
              <a:t>از </a:t>
            </a:r>
            <a:r>
              <a:rPr lang="fa-IR" sz="4000" dirty="0" smtClean="0">
                <a:solidFill>
                  <a:schemeClr val="accent6">
                    <a:lumMod val="50000"/>
                  </a:schemeClr>
                </a:solidFill>
                <a:cs typeface="2  Titr" pitchFamily="2" charset="-78"/>
              </a:rPr>
              <a:t>سادات </a:t>
            </a:r>
            <a:r>
              <a:rPr lang="fa-IR" sz="4000" dirty="0">
                <a:solidFill>
                  <a:schemeClr val="accent6">
                    <a:lumMod val="50000"/>
                  </a:schemeClr>
                </a:solidFill>
                <a:cs typeface="2  Titr" pitchFamily="2" charset="-78"/>
              </a:rPr>
              <a:t>بنی </a:t>
            </a:r>
            <a:r>
              <a:rPr lang="fa-IR" sz="4000" dirty="0" smtClean="0">
                <a:solidFill>
                  <a:schemeClr val="accent6">
                    <a:lumMod val="50000"/>
                  </a:schemeClr>
                </a:solidFill>
                <a:cs typeface="2  Titr" pitchFamily="2" charset="-78"/>
              </a:rPr>
              <a:t>هاشم </a:t>
            </a:r>
            <a:r>
              <a:rPr lang="fa-IR" sz="4000" dirty="0">
                <a:solidFill>
                  <a:schemeClr val="accent6">
                    <a:lumMod val="50000"/>
                  </a:schemeClr>
                </a:solidFill>
                <a:cs typeface="2  Titr" pitchFamily="2" charset="-78"/>
              </a:rPr>
              <a:t>و </a:t>
            </a:r>
            <a:r>
              <a:rPr lang="fa-IR" sz="4000" dirty="0" smtClean="0">
                <a:solidFill>
                  <a:schemeClr val="accent6">
                    <a:lumMod val="50000"/>
                  </a:schemeClr>
                </a:solidFill>
                <a:cs typeface="2  Titr" pitchFamily="2" charset="-78"/>
              </a:rPr>
              <a:t>نیز </a:t>
            </a:r>
            <a:br>
              <a:rPr lang="fa-IR" sz="4000" dirty="0" smtClean="0">
                <a:solidFill>
                  <a:schemeClr val="accent6">
                    <a:lumMod val="50000"/>
                  </a:schemeClr>
                </a:solidFill>
                <a:cs typeface="2  Titr" pitchFamily="2" charset="-78"/>
              </a:rPr>
            </a:br>
            <a:r>
              <a:rPr lang="fa-IR" sz="4000" dirty="0" smtClean="0">
                <a:solidFill>
                  <a:schemeClr val="accent6">
                    <a:lumMod val="50000"/>
                  </a:schemeClr>
                </a:solidFill>
                <a:cs typeface="2  Titr" pitchFamily="2" charset="-78"/>
              </a:rPr>
              <a:t>برخی از عشایر </a:t>
            </a:r>
            <a:r>
              <a:rPr lang="fa-IR" sz="4000" dirty="0">
                <a:solidFill>
                  <a:schemeClr val="accent6">
                    <a:lumMod val="50000"/>
                  </a:schemeClr>
                </a:solidFill>
                <a:cs typeface="2  Titr" pitchFamily="2" charset="-78"/>
              </a:rPr>
              <a:t>و طوایف عرب همچون خزرج، بنی تمیم، </a:t>
            </a:r>
            <a:r>
              <a:rPr lang="fa-IR" sz="4000" dirty="0" smtClean="0">
                <a:solidFill>
                  <a:schemeClr val="accent6">
                    <a:lumMod val="50000"/>
                  </a:schemeClr>
                </a:solidFill>
                <a:cs typeface="2  Titr" pitchFamily="2" charset="-78"/>
              </a:rPr>
              <a:t>بنی اسد، بنی عامر و... به </a:t>
            </a:r>
            <a:r>
              <a:rPr lang="fa-IR" sz="4000" dirty="0">
                <a:solidFill>
                  <a:schemeClr val="accent6">
                    <a:lumMod val="50000"/>
                  </a:schemeClr>
                </a:solidFill>
                <a:cs typeface="2  Titr" pitchFamily="2" charset="-78"/>
              </a:rPr>
              <a:t>ایران مهاجرت کرده و </a:t>
            </a:r>
            <a:r>
              <a:rPr lang="fa-IR" sz="4000" dirty="0" smtClean="0">
                <a:solidFill>
                  <a:schemeClr val="accent6">
                    <a:lumMod val="50000"/>
                  </a:schemeClr>
                </a:solidFill>
                <a:cs typeface="2  Titr" pitchFamily="2" charset="-78"/>
              </a:rPr>
              <a:t>در خوزستان، فارس، </a:t>
            </a:r>
            <a:r>
              <a:rPr lang="fa-IR" sz="4000" dirty="0">
                <a:solidFill>
                  <a:schemeClr val="accent6">
                    <a:lumMod val="50000"/>
                  </a:schemeClr>
                </a:solidFill>
                <a:cs typeface="2  Titr" pitchFamily="2" charset="-78"/>
              </a:rPr>
              <a:t>آذربایجان، </a:t>
            </a:r>
            <a:r>
              <a:rPr lang="fa-IR" sz="4000" dirty="0" smtClean="0">
                <a:solidFill>
                  <a:schemeClr val="accent6">
                    <a:lumMod val="50000"/>
                  </a:schemeClr>
                </a:solidFill>
                <a:cs typeface="2  Titr" pitchFamily="2" charset="-78"/>
              </a:rPr>
              <a:t>خراسان و سیستان با مردم بومی</a:t>
            </a:r>
            <a:r>
              <a:rPr lang="fa-IR" sz="1600" dirty="0" smtClean="0">
                <a:solidFill>
                  <a:schemeClr val="accent6">
                    <a:lumMod val="50000"/>
                  </a:schemeClr>
                </a:solidFill>
                <a:cs typeface="2  Titr" pitchFamily="2" charset="-78"/>
              </a:rPr>
              <a:t> </a:t>
            </a:r>
            <a:r>
              <a:rPr lang="fa-IR" sz="4000" dirty="0">
                <a:solidFill>
                  <a:schemeClr val="accent6">
                    <a:lumMod val="50000"/>
                  </a:schemeClr>
                </a:solidFill>
                <a:cs typeface="2  Titr" pitchFamily="2" charset="-78"/>
              </a:rPr>
              <a:t>آمیخته شدند. </a:t>
            </a:r>
            <a:endParaRPr lang="en-US" sz="4000" dirty="0">
              <a:solidFill>
                <a:schemeClr val="accent6">
                  <a:lumMod val="50000"/>
                </a:schemeClr>
              </a:solidFill>
              <a:cs typeface="2  Titr" pitchFamily="2" charset="-78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055" y="11093701"/>
            <a:ext cx="3940160" cy="3308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 descr="https://encrypted-tbn0.gstatic.com/images?q=tbn:ANd9GcSQnPQ3hh_mLfT9T9GLYovTcKDEQCPyrdyyaY7n4L_aB8DIgk2kNQ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20654" y="6989977"/>
            <a:ext cx="2525253" cy="2310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636" y="11294434"/>
            <a:ext cx="631080" cy="63108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761714" y="11348364"/>
            <a:ext cx="15813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err="1" smtClean="0"/>
              <a:t>ir_bastan</a:t>
            </a:r>
            <a:endParaRPr lang="fa-IR" sz="2800" b="1" dirty="0"/>
          </a:p>
        </p:txBody>
      </p:sp>
    </p:spTree>
    <p:extLst>
      <p:ext uri="{BB962C8B-B14F-4D97-AF65-F5344CB8AC3E}">
        <p14:creationId xmlns:p14="http://schemas.microsoft.com/office/powerpoint/2010/main" val="85377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3033</TotalTime>
  <Words>144</Words>
  <Application>Microsoft Office PowerPoint</Application>
  <PresentationFormat>Custom</PresentationFormat>
  <Paragraphs>7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هیچ کس در ایران، آریایی خالص نیست  (از نگاه تاریخی)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روزه در اسلام، یهود، مسیحیت و زرتشتی‌گری</dc:title>
  <dc:creator>mehdi.rostami</dc:creator>
  <cp:lastModifiedBy>iliaco</cp:lastModifiedBy>
  <cp:revision>309</cp:revision>
  <dcterms:created xsi:type="dcterms:W3CDTF">2019-05-11T09:22:03Z</dcterms:created>
  <dcterms:modified xsi:type="dcterms:W3CDTF">2019-07-27T19:20:27Z</dcterms:modified>
</cp:coreProperties>
</file>