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69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B00"/>
    <a:srgbClr val="AEAB46"/>
    <a:srgbClr val="9A9600"/>
    <a:srgbClr val="B8B400"/>
    <a:srgbClr val="D60093"/>
    <a:srgbClr val="007DDA"/>
    <a:srgbClr val="FF0066"/>
    <a:srgbClr val="969200"/>
    <a:srgbClr val="F3F3F3"/>
    <a:srgbClr val="A8A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9/14/2020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251841"/>
            <a:ext cx="9144000" cy="3892159"/>
          </a:xfrm>
        </p:spPr>
        <p:txBody>
          <a:bodyPr/>
          <a:lstStyle/>
          <a:p>
            <a:pPr marL="0" indent="0" algn="ctr" rtl="1">
              <a:lnSpc>
                <a:spcPct val="100000"/>
              </a:lnSpc>
              <a:buNone/>
            </a:pPr>
            <a:r>
              <a:rPr lang="fa-IR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  <a:t>طبق شاهنامه، </a:t>
            </a:r>
            <a:r>
              <a:rPr lang="fa-IR" dirty="0" smtClean="0">
                <a:solidFill>
                  <a:srgbClr val="FF0066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سیاوش</a:t>
            </a:r>
            <a:r>
              <a:rPr lang="fa-IR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  <a:t> پسر کِیکاووس (پادشاه ایران) با توطئه نامادری‌اش (</a:t>
            </a:r>
            <a:r>
              <a:rPr lang="fa-IR" dirty="0" smtClean="0">
                <a:solidFill>
                  <a:srgbClr val="9A9600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سودابه</a:t>
            </a:r>
            <a:r>
              <a:rPr lang="fa-IR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  <a:t>) مجبور می‌شود به مرز توران برود. اماتورانیان او را اسیر کرده و سر </a:t>
            </a:r>
            <a:br>
              <a:rPr lang="fa-IR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</a:br>
            <a:r>
              <a:rPr lang="fa-IR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  <a:t>از بدنش جدا می‌کنند. </a:t>
            </a:r>
            <a:r>
              <a:rPr lang="fa-IR" dirty="0" smtClean="0">
                <a:solidFill>
                  <a:srgbClr val="007DDA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رستم به خونخواهی سیاوش قیام می‌کند. </a:t>
            </a:r>
            <a:r>
              <a:rPr lang="fa-IR" dirty="0" smtClean="0">
                <a:latin typeface="Ray ExtraBold" panose="02000504000000020004" pitchFamily="2" charset="-78"/>
                <a:cs typeface="Ray ExtraBold" panose="02000504000000020004" pitchFamily="2" charset="-78"/>
              </a:rPr>
              <a:t>در گام نخست، به کاخ پادشاه ایران رفته، بر گیسوی سودابه چنگ انداخت، از تخت پایینش کشید و </a:t>
            </a:r>
            <a:r>
              <a:rPr lang="fa-IR" dirty="0" smtClean="0">
                <a:solidFill>
                  <a:srgbClr val="D60093"/>
                </a:solidFill>
                <a:latin typeface="Ray ExtraBold" panose="02000504000000020004" pitchFamily="2" charset="-78"/>
                <a:cs typeface="Ray ExtraBold" panose="02000504000000020004" pitchFamily="2" charset="-78"/>
              </a:rPr>
              <a:t>با خنجر او را از وسط دو شقه کرد: </a:t>
            </a:r>
          </a:p>
          <a:p>
            <a:pPr marL="0" indent="0" algn="ctr" rtl="1">
              <a:buNone/>
            </a:pPr>
            <a:endParaRPr lang="en-US" dirty="0">
              <a:latin typeface="Ray ExtraBold" panose="02000504000000020004" pitchFamily="2" charset="-78"/>
              <a:cs typeface="Ray ExtraBold" panose="02000504000000020004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621792" y="1979672"/>
            <a:ext cx="4572000" cy="11866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</a:rPr>
              <a:t>‏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</a:rPr>
              <a:t>         </a:t>
            </a:r>
            <a:endParaRPr lang="fa-IR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</a:rPr>
              <a:t>‏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704938" y="7523188"/>
            <a:ext cx="41781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spcAft>
                <a:spcPts val="800"/>
              </a:spcAft>
            </a:pPr>
            <a:r>
              <a:rPr lang="fa-IR" sz="2800" dirty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>تهمتن برفت از بر تخت </a:t>
            </a:r>
            <a: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>اوى</a:t>
            </a:r>
            <a:b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</a:br>
            <a: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>ز پرده بگيسوش بيرون كشيد</a:t>
            </a:r>
            <a:b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</a:br>
            <a:r>
              <a:rPr lang="fa-IR" sz="2800" dirty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>بخنجر بدو نيم كردش </a:t>
            </a:r>
            <a: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>براه</a:t>
            </a:r>
            <a:b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</a:br>
            <a:endParaRPr lang="fa-IR" sz="2800" dirty="0">
              <a:latin typeface="Ray ExtraBold" panose="02000504000000020004" pitchFamily="2" charset="-78"/>
              <a:ea typeface="Calibri" panose="020F0502020204030204" pitchFamily="34" charset="0"/>
              <a:cs typeface="Ray ExtraBold" panose="02000504000000020004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0954" y="7523188"/>
            <a:ext cx="418303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Low" rtl="1">
              <a:spcAft>
                <a:spcPts val="800"/>
              </a:spcAft>
            </a:pPr>
            <a:r>
              <a:rPr lang="fa-IR" sz="2800" dirty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>سوى خان سودابه بنهاد </a:t>
            </a:r>
            <a: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>روى</a:t>
            </a:r>
            <a:b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</a:br>
            <a: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>ز تخت بزرگيش در خون كشيد</a:t>
            </a:r>
            <a:b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</a:br>
            <a:r>
              <a:rPr lang="fa-IR" sz="2800" dirty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>نجنبيد بر جاى كاوس شاه</a:t>
            </a:r>
            <a: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  <a:t/>
            </a:r>
            <a:br>
              <a:rPr lang="fa-IR" sz="2800" dirty="0" smtClean="0">
                <a:latin typeface="Ray ExtraBold" panose="02000504000000020004" pitchFamily="2" charset="-78"/>
                <a:ea typeface="Calibri" panose="020F0502020204030204" pitchFamily="34" charset="0"/>
                <a:cs typeface="Ray ExtraBold" panose="02000504000000020004" pitchFamily="2" charset="-78"/>
              </a:rPr>
            </a:br>
            <a:endParaRPr lang="fa-IR" sz="2800" dirty="0">
              <a:latin typeface="Ray ExtraBold" panose="02000504000000020004" pitchFamily="2" charset="-78"/>
              <a:ea typeface="Calibri" panose="020F0502020204030204" pitchFamily="34" charset="0"/>
              <a:cs typeface="Ray ExtraBold" panose="02000504000000020004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519"/>
            <a:ext cx="9144000" cy="509047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916236" y="1233586"/>
            <a:ext cx="5870448" cy="12902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a-IR" sz="4800" dirty="0" smtClean="0">
                <a:solidFill>
                  <a:srgbClr val="D0CB00"/>
                </a:solidFill>
                <a:latin typeface="Ray ExtraBlack" panose="02000504000000020004" pitchFamily="2" charset="-78"/>
                <a:cs typeface="Ray ExtraBlack" panose="02000504000000020004" pitchFamily="2" charset="-78"/>
              </a:rPr>
              <a:t>قصاص</a:t>
            </a:r>
            <a:r>
              <a:rPr lang="fa-IR" sz="4800" dirty="0">
                <a:solidFill>
                  <a:srgbClr val="D0CB00"/>
                </a:solidFill>
                <a:latin typeface="Ray ExtraBlack" panose="02000504000000020004" pitchFamily="2" charset="-78"/>
                <a:cs typeface="Ray ExtraBlack" panose="02000504000000020004" pitchFamily="2" charset="-78"/>
              </a:rPr>
              <a:t> </a:t>
            </a:r>
            <a:r>
              <a:rPr lang="fa-IR" sz="4800" dirty="0" smtClean="0">
                <a:solidFill>
                  <a:srgbClr val="D0CB00"/>
                </a:solidFill>
                <a:latin typeface="Ray ExtraBlack" panose="02000504000000020004" pitchFamily="2" charset="-78"/>
                <a:cs typeface="Ray ExtraBlack" panose="02000504000000020004" pitchFamily="2" charset="-78"/>
              </a:rPr>
              <a:t>در   ایران  باستان</a:t>
            </a:r>
            <a:endParaRPr lang="en-US" sz="4800" dirty="0">
              <a:solidFill>
                <a:srgbClr val="D0CB00"/>
              </a:solidFill>
              <a:latin typeface="Ray ExtraBlack" panose="02000504000000020004" pitchFamily="2" charset="-78"/>
              <a:cs typeface="Ray ExtraBlack" panose="02000504000000020004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023" y="3577410"/>
            <a:ext cx="1134006" cy="1070695"/>
          </a:xfrm>
          <a:prstGeom prst="rect">
            <a:avLst/>
          </a:prstGeom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1784" y="4309530"/>
            <a:ext cx="774054" cy="328028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7871947" y="4298983"/>
            <a:ext cx="1728152" cy="34912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b="1" i="1" dirty="0" err="1" smtClean="0">
                <a:solidFill>
                  <a:schemeClr val="bg1"/>
                </a:solidFill>
                <a:latin typeface="+mn-lt"/>
                <a:ea typeface="Batang" panose="02030600000101010101" pitchFamily="18" charset="-127"/>
                <a:cs typeface="Aharoni" panose="02010803020104030203" pitchFamily="2" charset="-79"/>
              </a:rPr>
              <a:t>ir_bastan</a:t>
            </a:r>
            <a:endParaRPr lang="en-US" sz="1800" b="1" i="1" dirty="0">
              <a:solidFill>
                <a:schemeClr val="bg1"/>
              </a:solidFill>
              <a:latin typeface="+mn-lt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97984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3367</TotalTime>
  <Words>49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Batang</vt:lpstr>
      <vt:lpstr>Aharoni</vt:lpstr>
      <vt:lpstr>Arial</vt:lpstr>
      <vt:lpstr>Calibri</vt:lpstr>
      <vt:lpstr>Calibri Light</vt:lpstr>
      <vt:lpstr>Ray ExtraBlack</vt:lpstr>
      <vt:lpstr>Ray ExtraBold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330</cp:revision>
  <dcterms:created xsi:type="dcterms:W3CDTF">2020-07-01T15:42:19Z</dcterms:created>
  <dcterms:modified xsi:type="dcterms:W3CDTF">2020-09-14T09:36:25Z</dcterms:modified>
</cp:coreProperties>
</file>