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4"/>
  </p:notesMasterIdLst>
  <p:sldIdLst>
    <p:sldId id="302" r:id="rId2"/>
    <p:sldId id="303" r:id="rId3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9B8"/>
    <a:srgbClr val="005392"/>
    <a:srgbClr val="FF2D2D"/>
    <a:srgbClr val="B80000"/>
    <a:srgbClr val="365422"/>
    <a:srgbClr val="E60000"/>
    <a:srgbClr val="B45210"/>
    <a:srgbClr val="49702E"/>
    <a:srgbClr val="B8B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632" autoAdjust="0"/>
    <p:restoredTop sz="90925" autoAdjust="0"/>
  </p:normalViewPr>
  <p:slideViewPr>
    <p:cSldViewPr snapToGrid="0">
      <p:cViewPr>
        <p:scale>
          <a:sx n="30" d="100"/>
          <a:sy n="30" d="100"/>
        </p:scale>
        <p:origin x="-1950" y="-78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10/12/1440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" y="370053"/>
            <a:ext cx="14400213" cy="1125181"/>
          </a:xfrm>
        </p:spPr>
        <p:txBody>
          <a:bodyPr>
            <a:normAutofit/>
          </a:bodyPr>
          <a:lstStyle/>
          <a:p>
            <a:pPr algn="ctr"/>
            <a:r>
              <a:rPr lang="fa-IR" sz="6400" dirty="0" smtClean="0">
                <a:cs typeface="2  Titr" pitchFamily="2" charset="-78"/>
              </a:rPr>
              <a:t>کورش هخامنشی هم حیوانات را قربانی می‌کرد</a:t>
            </a:r>
            <a:endParaRPr lang="en-US" sz="6400" dirty="0"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12793"/>
            <a:ext cx="14400213" cy="158994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fa-IR" sz="3600" dirty="0" smtClean="0">
                <a:solidFill>
                  <a:srgbClr val="FF0000"/>
                </a:solidFill>
                <a:cs typeface="2  Titr" pitchFamily="2" charset="-78"/>
              </a:rPr>
              <a:t>یکی بهم گفت: شما مسلمون‌ها چرا گوسفندها رو قربونی می‌کنید؟ ما آریایی‌ها در دوران باستان به جای این کارها درخت می‌کاشتیم! </a:t>
            </a:r>
            <a:endParaRPr lang="en-US" sz="3600" dirty="0">
              <a:solidFill>
                <a:srgbClr val="FF0000"/>
              </a:solidFill>
              <a:cs typeface="2  Titr" pitchFamily="2" charset="-7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3612674"/>
            <a:ext cx="14400213" cy="794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sz="4000" dirty="0">
              <a:solidFill>
                <a:schemeClr val="accent6">
                  <a:lumMod val="50000"/>
                </a:schemeClr>
              </a:solidFill>
              <a:cs typeface="2  Titr" pitchFamily="2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3888" y="2931621"/>
            <a:ext cx="14400213" cy="18804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36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پاسخ </a:t>
            </a:r>
            <a:r>
              <a:rPr lang="fa-IR" sz="36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دادم: </a:t>
            </a:r>
            <a:r>
              <a:rPr lang="fa-IR" sz="3600" dirty="0" smtClean="0">
                <a:cs typeface="2  Titr" pitchFamily="2" charset="-78"/>
              </a:rPr>
              <a:t>داداش! درخت بکاریم که شما موقع کریسمس بزنید قطعش کنید و بهش</a:t>
            </a:r>
            <a:br>
              <a:rPr lang="fa-IR" sz="3600" dirty="0" smtClean="0">
                <a:cs typeface="2  Titr" pitchFamily="2" charset="-78"/>
              </a:rPr>
            </a:br>
            <a:r>
              <a:rPr lang="fa-IR" sz="3600" dirty="0" smtClean="0">
                <a:cs typeface="2  Titr" pitchFamily="2" charset="-78"/>
              </a:rPr>
              <a:t>لامپ آویزون کنید؟! درخت بکاریم که شما تو ۱۳به‌در ریشه‌شو بزنید؟</a:t>
            </a:r>
            <a:br>
              <a:rPr lang="fa-IR" sz="3600" dirty="0" smtClean="0">
                <a:cs typeface="2  Titr" pitchFamily="2" charset="-78"/>
              </a:rPr>
            </a:br>
            <a:r>
              <a:rPr lang="fa-IR" sz="3600" dirty="0" smtClean="0">
                <a:cs typeface="2  Titr" pitchFamily="2" charset="-78"/>
              </a:rPr>
              <a:t>ما مسلمون‌ها درخت هم می‌کاریم! شما لطف کنید با تبر به جون درخت‌ها نیفتید!</a:t>
            </a:r>
            <a:endParaRPr lang="en-US" sz="3600" dirty="0">
              <a:cs typeface="2  Titr" pitchFamily="2" charset="-7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6093545"/>
            <a:ext cx="14400212" cy="3600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36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ادامه دادم: </a:t>
            </a:r>
            <a:r>
              <a:rPr lang="fa-IR" sz="3600" dirty="0" smtClean="0">
                <a:solidFill>
                  <a:srgbClr val="005392"/>
                </a:solidFill>
                <a:cs typeface="2  Titr" pitchFamily="2" charset="-78"/>
              </a:rPr>
              <a:t>اتفاقا طبق اسناد تاریخی، </a:t>
            </a:r>
            <a:r>
              <a:rPr lang="fa-IR" sz="3600" dirty="0">
                <a:solidFill>
                  <a:srgbClr val="005392"/>
                </a:solidFill>
                <a:cs typeface="2  Titr" pitchFamily="2" charset="-78"/>
              </a:rPr>
              <a:t>پارس‌ها به طور کلی اهل قربونی کردن و ریختن خون حیوانات بودند. </a:t>
            </a:r>
            <a:r>
              <a:rPr lang="fa-IR" sz="3600" dirty="0" smtClean="0">
                <a:solidFill>
                  <a:srgbClr val="005392"/>
                </a:solidFill>
                <a:cs typeface="2  Titr" pitchFamily="2" charset="-78"/>
              </a:rPr>
              <a:t>خود کورش هم خیلی زیاد گوسفند و بز قربونی می‌کرد. جالبه که</a:t>
            </a:r>
            <a:br>
              <a:rPr lang="fa-IR" sz="3600" dirty="0" smtClean="0">
                <a:solidFill>
                  <a:srgbClr val="005392"/>
                </a:solidFill>
                <a:cs typeface="2  Titr" pitchFamily="2" charset="-78"/>
              </a:rPr>
            </a:br>
            <a:r>
              <a:rPr lang="fa-IR" sz="3600" dirty="0" smtClean="0">
                <a:solidFill>
                  <a:srgbClr val="005392"/>
                </a:solidFill>
                <a:cs typeface="2  Titr" pitchFamily="2" charset="-78"/>
              </a:rPr>
              <a:t>تا </a:t>
            </a:r>
            <a:r>
              <a:rPr lang="fa-IR" sz="3600" dirty="0">
                <a:solidFill>
                  <a:srgbClr val="005392"/>
                </a:solidFill>
                <a:cs typeface="2  Titr" pitchFamily="2" charset="-78"/>
              </a:rPr>
              <a:t>۲۰۰ </a:t>
            </a:r>
            <a:r>
              <a:rPr lang="fa-IR" sz="3600" dirty="0" smtClean="0">
                <a:solidFill>
                  <a:srgbClr val="005392"/>
                </a:solidFill>
                <a:cs typeface="2  Titr" pitchFamily="2" charset="-78"/>
              </a:rPr>
              <a:t>سال هر </a:t>
            </a:r>
            <a:r>
              <a:rPr lang="fa-IR" sz="3600" dirty="0">
                <a:solidFill>
                  <a:srgbClr val="005392"/>
                </a:solidFill>
                <a:cs typeface="2  Titr" pitchFamily="2" charset="-78"/>
              </a:rPr>
              <a:t>روز سر </a:t>
            </a:r>
            <a:r>
              <a:rPr lang="fa-IR" sz="3600" dirty="0" smtClean="0">
                <a:solidFill>
                  <a:srgbClr val="005392"/>
                </a:solidFill>
                <a:cs typeface="2  Titr" pitchFamily="2" charset="-78"/>
              </a:rPr>
              <a:t>قبر کورش، </a:t>
            </a:r>
            <a:r>
              <a:rPr lang="fa-IR" sz="3600" dirty="0">
                <a:solidFill>
                  <a:srgbClr val="005392"/>
                </a:solidFill>
                <a:cs typeface="2  Titr" pitchFamily="2" charset="-78"/>
              </a:rPr>
              <a:t>اسب و </a:t>
            </a:r>
            <a:r>
              <a:rPr lang="fa-IR" sz="3600" dirty="0" smtClean="0">
                <a:solidFill>
                  <a:srgbClr val="005392"/>
                </a:solidFill>
                <a:cs typeface="2  Titr" pitchFamily="2" charset="-78"/>
              </a:rPr>
              <a:t>گوسفند قربونی می‌شد</a:t>
            </a:r>
            <a:r>
              <a:rPr lang="fa-IR" sz="3600" dirty="0">
                <a:solidFill>
                  <a:srgbClr val="005392"/>
                </a:solidFill>
                <a:cs typeface="2  Titr" pitchFamily="2" charset="-78"/>
              </a:rPr>
              <a:t>! </a:t>
            </a:r>
            <a:r>
              <a:rPr lang="fa-IR" sz="3600" dirty="0" smtClean="0">
                <a:solidFill>
                  <a:srgbClr val="005392"/>
                </a:solidFill>
                <a:cs typeface="2  Titr" pitchFamily="2" charset="-78"/>
              </a:rPr>
              <a:t>خشایارشا نوه کورش</a:t>
            </a:r>
            <a:br>
              <a:rPr lang="fa-IR" sz="3600" dirty="0" smtClean="0">
                <a:solidFill>
                  <a:srgbClr val="005392"/>
                </a:solidFill>
                <a:cs typeface="2  Titr" pitchFamily="2" charset="-78"/>
              </a:rPr>
            </a:br>
            <a:r>
              <a:rPr lang="fa-IR" sz="3600" dirty="0" smtClean="0">
                <a:solidFill>
                  <a:srgbClr val="005392"/>
                </a:solidFill>
                <a:cs typeface="2  Titr" pitchFamily="2" charset="-78"/>
              </a:rPr>
              <a:t>هم </a:t>
            </a:r>
            <a:r>
              <a:rPr lang="fa-IR" sz="3600" dirty="0">
                <a:solidFill>
                  <a:srgbClr val="005392"/>
                </a:solidFill>
                <a:cs typeface="2  Titr" pitchFamily="2" charset="-78"/>
              </a:rPr>
              <a:t>در عمر </a:t>
            </a:r>
            <a:r>
              <a:rPr lang="fa-IR" sz="3600" dirty="0" smtClean="0">
                <a:solidFill>
                  <a:srgbClr val="005392"/>
                </a:solidFill>
                <a:cs typeface="2  Titr" pitchFamily="2" charset="-78"/>
              </a:rPr>
              <a:t>خودش بیشتر </a:t>
            </a:r>
            <a:r>
              <a:rPr lang="fa-IR" sz="3600" dirty="0">
                <a:solidFill>
                  <a:srgbClr val="005392"/>
                </a:solidFill>
                <a:cs typeface="2  Titr" pitchFamily="2" charset="-78"/>
              </a:rPr>
              <a:t>از ۱۰۰۰ </a:t>
            </a:r>
            <a:r>
              <a:rPr lang="fa-IR" sz="3600" dirty="0" smtClean="0">
                <a:solidFill>
                  <a:srgbClr val="005392"/>
                </a:solidFill>
                <a:cs typeface="2  Titr" pitchFamily="2" charset="-78"/>
              </a:rPr>
              <a:t>تا گاو </a:t>
            </a:r>
            <a:r>
              <a:rPr lang="fa-IR" sz="3600" dirty="0">
                <a:solidFill>
                  <a:srgbClr val="005392"/>
                </a:solidFill>
                <a:cs typeface="2  Titr" pitchFamily="2" charset="-78"/>
              </a:rPr>
              <a:t>قربونی </a:t>
            </a:r>
            <a:r>
              <a:rPr lang="fa-IR" sz="3600" dirty="0" smtClean="0">
                <a:solidFill>
                  <a:srgbClr val="005392"/>
                </a:solidFill>
                <a:cs typeface="2  Titr" pitchFamily="2" charset="-78"/>
              </a:rPr>
              <a:t>کرد. در منشور کورش بند 37 </a:t>
            </a:r>
            <a:br>
              <a:rPr lang="fa-IR" sz="3600" dirty="0" smtClean="0">
                <a:solidFill>
                  <a:srgbClr val="005392"/>
                </a:solidFill>
                <a:cs typeface="2  Titr" pitchFamily="2" charset="-78"/>
              </a:rPr>
            </a:br>
            <a:r>
              <a:rPr lang="fa-IR" sz="3600" dirty="0" smtClean="0">
                <a:solidFill>
                  <a:srgbClr val="005392"/>
                </a:solidFill>
                <a:cs typeface="2  Titr" pitchFamily="2" charset="-78"/>
              </a:rPr>
              <a:t>هم اومده که براش غاز و مرغابی و کبوتر قربونی می‌کردن! </a:t>
            </a:r>
            <a:r>
              <a:rPr lang="en-US" sz="3200" b="1" dirty="0">
                <a:effectLst/>
                <a:cs typeface="2  Titr" pitchFamily="2" charset="-78"/>
              </a:rPr>
              <a:t>yon.ir/sce23</a:t>
            </a:r>
            <a:endParaRPr lang="fa-IR" sz="3200" dirty="0" smtClean="0">
              <a:effectLst/>
              <a:cs typeface="2  Titr" pitchFamily="2" charset="-78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en-US" sz="3600" dirty="0" smtClean="0">
              <a:cs typeface="2  Titr" pitchFamily="2" charset="-78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en-US" sz="3600" dirty="0" smtClean="0">
              <a:cs typeface="2  Titr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888" y="9013776"/>
            <a:ext cx="144002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a-IR" sz="3600" dirty="0" smtClean="0">
                <a:cs typeface="2  Titr" pitchFamily="2" charset="-78"/>
              </a:rPr>
              <a:t>بعد گفتم:</a:t>
            </a:r>
            <a: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  <a:t> بین </a:t>
            </a:r>
            <a:r>
              <a:rPr lang="fa-IR" sz="3600" dirty="0">
                <a:solidFill>
                  <a:srgbClr val="C00000"/>
                </a:solidFill>
                <a:cs typeface="2  Titr" pitchFamily="2" charset="-78"/>
              </a:rPr>
              <a:t>هخامنشیان </a:t>
            </a:r>
            <a: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  <a:t>رسم بود </a:t>
            </a:r>
            <a:r>
              <a:rPr lang="fa-IR" sz="3600" dirty="0">
                <a:solidFill>
                  <a:srgbClr val="C00000"/>
                </a:solidFill>
                <a:cs typeface="2  Titr" pitchFamily="2" charset="-78"/>
              </a:rPr>
              <a:t>که </a:t>
            </a:r>
            <a: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  <a:t>یک گراز رُ </a:t>
            </a:r>
            <a:r>
              <a:rPr lang="fa-IR" sz="3600" dirty="0">
                <a:solidFill>
                  <a:srgbClr val="C00000"/>
                </a:solidFill>
                <a:cs typeface="2  Titr" pitchFamily="2" charset="-78"/>
              </a:rPr>
              <a:t>سر </a:t>
            </a:r>
            <a: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  <a:t>می‌بریدند بعد نیزه‌هاشون رُ</a:t>
            </a:r>
            <a:b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</a:br>
            <a: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  <a:t>تو خون گراز قربونی میذاشتن و </a:t>
            </a:r>
            <a:r>
              <a:rPr lang="fa-IR" sz="3600" dirty="0">
                <a:solidFill>
                  <a:srgbClr val="C00000"/>
                </a:solidFill>
                <a:cs typeface="2  Titr" pitchFamily="2" charset="-78"/>
              </a:rPr>
              <a:t>این طور هم قسم </a:t>
            </a:r>
            <a: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  <a:t>می‌شدند.</a:t>
            </a:r>
            <a:endParaRPr lang="fa-IR" sz="3600" dirty="0">
              <a:solidFill>
                <a:prstClr val="black"/>
              </a:solidFill>
              <a:cs typeface="2  Titr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350" y="10565669"/>
            <a:ext cx="7027862" cy="3834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0565669"/>
            <a:ext cx="7524750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0" y="4812044"/>
            <a:ext cx="14400212" cy="14661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  <a:t>بعد گفتم: یعنی شما خودتون تا حالا گوشت نخوردید؟ همبرگر و سوسیس هم نخوردید؟</a:t>
            </a:r>
            <a:b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</a:br>
            <a: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  <a:t>فقط گیاه (علف) می‌خورید؟ </a:t>
            </a:r>
            <a:endParaRPr lang="en-US" sz="3600" dirty="0" smtClean="0">
              <a:solidFill>
                <a:srgbClr val="C00000"/>
              </a:solidFill>
              <a:cs typeface="2  Titr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8" y="10690900"/>
            <a:ext cx="631080" cy="63108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49966" y="10744830"/>
            <a:ext cx="1581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ir_bastan</a:t>
            </a:r>
            <a:endParaRPr lang="fa-IR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101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62153"/>
            <a:ext cx="14400213" cy="1661209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fa-IR" sz="8000" dirty="0" smtClean="0">
                <a:cs typeface="2  Titr" pitchFamily="2" charset="-78"/>
              </a:rPr>
              <a:t>در دین زرتشتی</a:t>
            </a:r>
            <a:r>
              <a:rPr lang="fa-IR" sz="8000" dirty="0">
                <a:cs typeface="2  Titr" pitchFamily="2" charset="-78"/>
              </a:rPr>
              <a:t> </a:t>
            </a:r>
            <a:r>
              <a:rPr lang="fa-IR" sz="8000" dirty="0" smtClean="0">
                <a:cs typeface="2  Titr" pitchFamily="2" charset="-78"/>
              </a:rPr>
              <a:t/>
            </a:r>
            <a:br>
              <a:rPr lang="fa-IR" sz="8000" dirty="0" smtClean="0">
                <a:cs typeface="2  Titr" pitchFamily="2" charset="-78"/>
              </a:rPr>
            </a:br>
            <a:r>
              <a:rPr lang="fa-IR" sz="8000" dirty="0" smtClean="0">
                <a:cs typeface="2  Titr" pitchFamily="2" charset="-78"/>
              </a:rPr>
              <a:t>قربانی کردن حیوانات کردار نیک است</a:t>
            </a:r>
            <a:endParaRPr lang="en-US" sz="8000" dirty="0"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975502"/>
            <a:ext cx="14400213" cy="590644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fa-IR" sz="4000" dirty="0" smtClean="0">
                <a:solidFill>
                  <a:srgbClr val="C00000"/>
                </a:solidFill>
                <a:cs typeface="2  Titr" pitchFamily="2" charset="-78"/>
              </a:rPr>
              <a:t>هم در متن اوستا و هم در روایات زرتشتی، قربانی کردن حیوانات</a:t>
            </a:r>
            <a:r>
              <a:rPr lang="fa-IR" sz="4000" dirty="0">
                <a:solidFill>
                  <a:srgbClr val="C00000"/>
                </a:solidFill>
                <a:cs typeface="2  Titr" pitchFamily="2" charset="-78"/>
              </a:rPr>
              <a:t> </a:t>
            </a:r>
            <a:r>
              <a:rPr lang="fa-IR" sz="4000" dirty="0" smtClean="0">
                <a:solidFill>
                  <a:srgbClr val="C00000"/>
                </a:solidFill>
                <a:cs typeface="2  Titr" pitchFamily="2" charset="-78"/>
              </a:rPr>
              <a:t>مثل گوسفند</a:t>
            </a:r>
            <a:br>
              <a:rPr lang="fa-IR" sz="4000" dirty="0" smtClean="0">
                <a:solidFill>
                  <a:srgbClr val="C00000"/>
                </a:solidFill>
                <a:cs typeface="2  Titr" pitchFamily="2" charset="-78"/>
              </a:rPr>
            </a:br>
            <a:r>
              <a:rPr lang="fa-IR" sz="4000" dirty="0" smtClean="0">
                <a:solidFill>
                  <a:srgbClr val="C00000"/>
                </a:solidFill>
                <a:cs typeface="2  Titr" pitchFamily="2" charset="-78"/>
              </a:rPr>
              <a:t>و بز، کرداری نیک شمرده شده است.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4000" dirty="0" smtClean="0">
                <a:solidFill>
                  <a:schemeClr val="accent6">
                    <a:lumMod val="75000"/>
                  </a:schemeClr>
                </a:solidFill>
                <a:cs typeface="2  Titr" pitchFamily="2" charset="-78"/>
              </a:rPr>
              <a:t>امروز هم زرتشتیان در مراسم‌های خود گوسفند قربانی می‌کنند. در کتیبه‌های ساسانی هم تصویر موبدان در حال قربانی کردن گوسفند وجود دارد.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4000" dirty="0" smtClean="0">
                <a:solidFill>
                  <a:srgbClr val="0069B8"/>
                </a:solidFill>
                <a:cs typeface="2  Titr" pitchFamily="2" charset="-78"/>
              </a:rPr>
              <a:t>گذشته از این موارد، در متن اوستا آمده که کشتن ده هزار مورچه، ده هزار</a:t>
            </a:r>
            <a:br>
              <a:rPr lang="fa-IR" sz="4000" dirty="0" smtClean="0">
                <a:solidFill>
                  <a:srgbClr val="0069B8"/>
                </a:solidFill>
                <a:cs typeface="2  Titr" pitchFamily="2" charset="-78"/>
              </a:rPr>
            </a:br>
            <a:r>
              <a:rPr lang="fa-IR" sz="4000" dirty="0" smtClean="0">
                <a:solidFill>
                  <a:srgbClr val="0069B8"/>
                </a:solidFill>
                <a:cs typeface="2  Titr" pitchFamily="2" charset="-78"/>
              </a:rPr>
              <a:t>کرم خاکی، ده هزار لاک پشت و... کرداری نیک و موجب آمرزش گناهان است.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4000" dirty="0" smtClean="0">
                <a:cs typeface="2  Titr" pitchFamily="2" charset="-78"/>
              </a:rPr>
              <a:t>یکی از شیوه‌های قربانی در جامعه باستانی این بود که موبد با چوب آن قدر بر سر حیوان می‌زد تا بمیرد. قربانی حیوان به همراه شکنجه... </a:t>
            </a:r>
            <a:r>
              <a:rPr lang="en-US" sz="3200" dirty="0">
                <a:solidFill>
                  <a:srgbClr val="FF0000"/>
                </a:solidFill>
                <a:cs typeface="2  Titr" pitchFamily="2" charset="-78"/>
              </a:rPr>
              <a:t>yon.ir/</a:t>
            </a:r>
            <a:r>
              <a:rPr lang="en-US" sz="3200" dirty="0" err="1">
                <a:solidFill>
                  <a:srgbClr val="FF0000"/>
                </a:solidFill>
                <a:cs typeface="2  Titr" pitchFamily="2" charset="-78"/>
              </a:rPr>
              <a:t>izvyz</a:t>
            </a:r>
            <a:endParaRPr lang="en-US" sz="4000" dirty="0" smtClean="0">
              <a:solidFill>
                <a:srgbClr val="FF0000"/>
              </a:solidFill>
              <a:cs typeface="2  Titr" pitchFamily="2" charset="-78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7500081" y="8699804"/>
            <a:ext cx="6900132" cy="57004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a-IR" sz="4000" dirty="0" smtClean="0">
                <a:solidFill>
                  <a:srgbClr val="C00000"/>
                </a:solidFill>
                <a:effectLst/>
                <a:cs typeface="2  Titr" pitchFamily="2" charset="-78"/>
              </a:rPr>
              <a:t>پی‌نوشت: برخی در زمان زرتشت، حیوانات را نه برای خوردن گوشت، بلکه برای نذر به درگاه دیوها قربانی می‌کردند. زرتشت از این کار نهی کرد. اما هیچ گاه اصل قربانی کردن </a:t>
            </a:r>
            <a:br>
              <a:rPr lang="fa-IR" sz="4000" dirty="0" smtClean="0">
                <a:solidFill>
                  <a:srgbClr val="C00000"/>
                </a:solidFill>
                <a:effectLst/>
                <a:cs typeface="2  Titr" pitchFamily="2" charset="-78"/>
              </a:rPr>
            </a:br>
            <a:r>
              <a:rPr lang="fa-IR" sz="4000" dirty="0" smtClean="0">
                <a:solidFill>
                  <a:srgbClr val="C00000"/>
                </a:solidFill>
                <a:effectLst/>
                <a:cs typeface="2  Titr" pitchFamily="2" charset="-78"/>
              </a:rPr>
              <a:t>را ممنوع نکرد. بلکه خودش هم</a:t>
            </a:r>
            <a:br>
              <a:rPr lang="fa-IR" sz="4000" dirty="0" smtClean="0">
                <a:solidFill>
                  <a:srgbClr val="C00000"/>
                </a:solidFill>
                <a:effectLst/>
                <a:cs typeface="2  Titr" pitchFamily="2" charset="-78"/>
              </a:rPr>
            </a:br>
            <a:r>
              <a:rPr lang="fa-IR" sz="4000" dirty="0" smtClean="0">
                <a:solidFill>
                  <a:srgbClr val="C00000"/>
                </a:solidFill>
                <a:effectLst/>
                <a:cs typeface="2  Titr" pitchFamily="2" charset="-78"/>
              </a:rPr>
              <a:t>قربانی می‌کرد. در قرآن هم داریم برای بت‌ها قربانی نکنید.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05840"/>
            <a:ext cx="7531612" cy="5494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765806" y="12492231"/>
            <a:ext cx="49846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b="1" dirty="0" smtClean="0">
                <a:cs typeface="2  Titr" pitchFamily="2" charset="-78"/>
              </a:rPr>
              <a:t>اسناد:</a:t>
            </a:r>
            <a:br>
              <a:rPr lang="fa-IR" sz="3600" b="1" dirty="0" smtClean="0">
                <a:cs typeface="2  Titr" pitchFamily="2" charset="-78"/>
              </a:rPr>
            </a:br>
            <a:r>
              <a:rPr lang="fa-IR" sz="3600" b="1" dirty="0" smtClean="0">
                <a:cs typeface="2  Titr" pitchFamily="2" charset="-78"/>
              </a:rPr>
              <a:t>  </a:t>
            </a:r>
            <a:r>
              <a:rPr lang="en-US" sz="3600" b="1" dirty="0" smtClean="0">
                <a:cs typeface="2  Titr" pitchFamily="2" charset="-78"/>
              </a:rPr>
              <a:t>yon.ir/sce23</a:t>
            </a:r>
            <a:endParaRPr lang="en-US" sz="32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618" y="13682163"/>
            <a:ext cx="482458" cy="482458"/>
          </a:xfrm>
          <a:prstGeom prst="rect">
            <a:avLst/>
          </a:prstGeom>
          <a:effectLst>
            <a:glow rad="76200">
              <a:schemeClr val="tx1"/>
            </a:glow>
          </a:effectLst>
        </p:spPr>
      </p:pic>
      <p:sp>
        <p:nvSpPr>
          <p:cNvPr id="18" name="Rectangle 17"/>
          <p:cNvSpPr/>
          <p:nvPr/>
        </p:nvSpPr>
        <p:spPr>
          <a:xfrm>
            <a:off x="5856763" y="13692560"/>
            <a:ext cx="13820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prstClr val="white"/>
                </a:solidFill>
                <a:effectLst>
                  <a:glow rad="889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ir_bastan</a:t>
            </a:r>
            <a:endParaRPr lang="fa-IR" sz="2400" b="1" dirty="0">
              <a:solidFill>
                <a:prstClr val="white"/>
              </a:solidFill>
              <a:effectLst>
                <a:glow rad="88900">
                  <a:schemeClr val="tx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479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3320</TotalTime>
  <Words>172</Words>
  <Application>Microsoft Office PowerPoint</Application>
  <PresentationFormat>Custom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2_Office Theme</vt:lpstr>
      <vt:lpstr>کورش هخامنشی هم حیوانات را قربانی می‌کرد</vt:lpstr>
      <vt:lpstr>در دین زرتشتی  قربانی کردن حیوانات کردار نیک است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iliaco</cp:lastModifiedBy>
  <cp:revision>339</cp:revision>
  <dcterms:created xsi:type="dcterms:W3CDTF">2019-05-11T09:22:03Z</dcterms:created>
  <dcterms:modified xsi:type="dcterms:W3CDTF">2019-08-11T07:18:02Z</dcterms:modified>
</cp:coreProperties>
</file>