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2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200"/>
    <a:srgbClr val="D0CB00"/>
    <a:srgbClr val="FF0066"/>
    <a:srgbClr val="007DDA"/>
    <a:srgbClr val="9A9600"/>
    <a:srgbClr val="F3F3F3"/>
    <a:srgbClr val="A8A400"/>
    <a:srgbClr val="D60093"/>
    <a:srgbClr val="B8B4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58" y="4582842"/>
            <a:ext cx="4561158" cy="4561158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470651"/>
            <a:ext cx="9144000" cy="3519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600" dirty="0" smtClean="0">
                <a:cs typeface="2  Titr" panose="00000700000000000000" pitchFamily="2" charset="-78"/>
              </a:rPr>
              <a:t>در منابع ایرانی، دو گونه قضاوت دربارة اسکندر وجود دارد:</a:t>
            </a:r>
            <a:endParaRPr lang="fa-IR" sz="2600" dirty="0">
              <a:cs typeface="2  Titr" panose="00000700000000000000" pitchFamily="2" charset="-78"/>
            </a:endParaRPr>
          </a:p>
          <a:p>
            <a:pPr algn="ctr" rtl="1">
              <a:lnSpc>
                <a:spcPct val="100000"/>
              </a:lnSpc>
            </a:pPr>
            <a:r>
              <a:rPr lang="fa-IR" sz="2600" dirty="0" smtClean="0">
                <a:solidFill>
                  <a:srgbClr val="A8A400"/>
                </a:solidFill>
                <a:cs typeface="2  Titr" panose="00000700000000000000" pitchFamily="2" charset="-78"/>
              </a:rPr>
              <a:t>1. روایات زرتشتی: که همواره از اسکندر مقدونی با لعن و نفرین و با صفت گجستک (ملعون) یاد کرده اند. چه اینکه او به زرتشتی‌گری آسیب بسیار زد. </a:t>
            </a:r>
          </a:p>
          <a:p>
            <a:pPr algn="ctr" rtl="1">
              <a:lnSpc>
                <a:spcPct val="100000"/>
              </a:lnSpc>
            </a:pPr>
            <a:r>
              <a:rPr lang="fa-IR" sz="2600" dirty="0" smtClean="0">
                <a:cs typeface="2  Titr" panose="00000700000000000000" pitchFamily="2" charset="-78"/>
              </a:rPr>
              <a:t>2. از سویی دیگر، بزرگان علم و ادب ایران از جمله حافظ، مولانا، سعدی، عطار، خاقانی، نظامی گنجوی، صائب، ابن سینا، حتی فردوسی، همگی</a:t>
            </a:r>
            <a:br>
              <a:rPr lang="fa-IR" sz="2600" dirty="0" smtClean="0">
                <a:cs typeface="2  Titr" panose="00000700000000000000" pitchFamily="2" charset="-78"/>
              </a:rPr>
            </a:br>
            <a:r>
              <a:rPr lang="fa-IR" sz="2600" dirty="0" smtClean="0">
                <a:cs typeface="2  Titr" panose="00000700000000000000" pitchFamily="2" charset="-78"/>
              </a:rPr>
              <a:t>سخنان بسیار در ستایش اسکندر گفته‌، او را ذوالقرنین و یکی از نیکان تاریخ</a:t>
            </a:r>
            <a:endParaRPr lang="en-US" sz="2600" b="1" dirty="0">
              <a:solidFill>
                <a:srgbClr val="FF0066"/>
              </a:solidFill>
              <a:cs typeface="2  Titr" panose="00000700000000000000" pitchFamily="2" charset="-78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19768"/>
            <a:ext cx="9144000" cy="144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9000" dirty="0" smtClean="0">
                <a:solidFill>
                  <a:srgbClr val="FF0066"/>
                </a:solidFill>
                <a:cs typeface="2  Titr" panose="00000700000000000000" pitchFamily="2" charset="-78"/>
              </a:rPr>
              <a:t>اسکندر، خوب یا بد؟</a:t>
            </a:r>
            <a:endParaRPr lang="en-US" sz="9000" dirty="0">
              <a:solidFill>
                <a:srgbClr val="FF0066"/>
              </a:solidFill>
              <a:cs typeface="2 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01999" y="6603914"/>
            <a:ext cx="424001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0000"/>
              </a:lnSpc>
            </a:pPr>
            <a:r>
              <a:rPr lang="fa-IR" sz="2400" dirty="0" smtClean="0">
                <a:cs typeface="2  Titr" panose="00000700000000000000" pitchFamily="2" charset="-78"/>
              </a:rPr>
              <a:t>تصویر اسکندر بر یک </a:t>
            </a:r>
            <a:r>
              <a:rPr lang="fa-IR" sz="2400" dirty="0">
                <a:cs typeface="2  Titr" panose="00000700000000000000" pitchFamily="2" charset="-78"/>
              </a:rPr>
              <a:t>سکه یونانی </a:t>
            </a:r>
            <a:r>
              <a:rPr lang="fa-IR" sz="2400" dirty="0" smtClean="0">
                <a:cs typeface="2  Titr" panose="00000700000000000000" pitchFamily="2" charset="-78"/>
              </a:rPr>
              <a:t/>
            </a:r>
            <a:br>
              <a:rPr lang="fa-IR" sz="2400" dirty="0" smtClean="0">
                <a:cs typeface="2  Titr" panose="00000700000000000000" pitchFamily="2" charset="-78"/>
              </a:rPr>
            </a:br>
            <a:r>
              <a:rPr lang="fa-IR" sz="2700" dirty="0" smtClean="0">
                <a:cs typeface="2  Titr" panose="00000700000000000000" pitchFamily="2" charset="-78"/>
              </a:rPr>
              <a:t>(تاجی </a:t>
            </a:r>
            <a:r>
              <a:rPr lang="fa-IR" sz="2700" dirty="0" smtClean="0">
                <a:solidFill>
                  <a:srgbClr val="FF0066"/>
                </a:solidFill>
                <a:cs typeface="2  Titr" panose="00000700000000000000" pitchFamily="2" charset="-78"/>
              </a:rPr>
              <a:t>با دو شاخ </a:t>
            </a:r>
            <a:r>
              <a:rPr lang="fa-IR" sz="2700" dirty="0" smtClean="0">
                <a:cs typeface="2  Titr" panose="00000700000000000000" pitchFamily="2" charset="-78"/>
              </a:rPr>
              <a:t>بر سر دارد)</a:t>
            </a:r>
            <a:endParaRPr lang="en-US" sz="2700" dirty="0">
              <a:cs typeface="2  Titr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708" y="7726756"/>
            <a:ext cx="1326748" cy="1252677"/>
          </a:xfrm>
          <a:prstGeom prst="rect">
            <a:avLst/>
          </a:prstGeom>
          <a:effec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60" y="8571570"/>
            <a:ext cx="962442" cy="407863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7667625" y="8630311"/>
            <a:ext cx="1728152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i="1" dirty="0" err="1" smtClean="0">
                <a:latin typeface="+mn-lt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2200" b="1" i="1" dirty="0">
              <a:latin typeface="+mn-lt"/>
              <a:cs typeface="Aharoni" panose="02010803020104030203" pitchFamily="2" charset="-79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38874" y="5412692"/>
            <a:ext cx="424001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0000"/>
              </a:lnSpc>
            </a:pPr>
            <a:r>
              <a:rPr lang="fa-IR" sz="2400" dirty="0" smtClean="0">
                <a:solidFill>
                  <a:srgbClr val="007DDA"/>
                </a:solidFill>
                <a:cs typeface="2  Titr" panose="00000700000000000000" pitchFamily="2" charset="-78"/>
              </a:rPr>
              <a:t>شورش فرهیختگان ایرانی بر ضدّ </a:t>
            </a:r>
          </a:p>
          <a:p>
            <a:pPr algn="ctr" rtl="1">
              <a:lnSpc>
                <a:spcPct val="100000"/>
              </a:lnSpc>
            </a:pPr>
            <a:r>
              <a:rPr lang="fa-IR" sz="2700" dirty="0" smtClean="0">
                <a:solidFill>
                  <a:srgbClr val="007DDA"/>
                </a:solidFill>
                <a:cs typeface="2  Titr" panose="00000700000000000000" pitchFamily="2" charset="-78"/>
              </a:rPr>
              <a:t>اندیشه‌ها و باورهای زرتشتی؟</a:t>
            </a:r>
            <a:endParaRPr lang="en-US" sz="2700" dirty="0">
              <a:solidFill>
                <a:srgbClr val="007DDA"/>
              </a:solidFill>
              <a:cs typeface="2  Titr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011498" y="4394668"/>
            <a:ext cx="352532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0000"/>
              </a:lnSpc>
            </a:pPr>
            <a:r>
              <a:rPr lang="fa-IR" sz="2600" dirty="0">
                <a:cs typeface="2  Titr" panose="00000700000000000000" pitchFamily="2" charset="-78"/>
              </a:rPr>
              <a:t>بشر نامیده‌اند. </a:t>
            </a:r>
            <a:r>
              <a:rPr lang="en-US" sz="2600" b="1" dirty="0">
                <a:solidFill>
                  <a:srgbClr val="FF0066"/>
                </a:solidFill>
              </a:rPr>
              <a:t>w57.ir/561</a:t>
            </a:r>
            <a:r>
              <a:rPr lang="fa-IR" sz="2600" b="1" dirty="0">
                <a:solidFill>
                  <a:srgbClr val="FF0066"/>
                </a:solidFill>
                <a:cs typeface="2  Titr" panose="00000700000000000000" pitchFamily="2" charset="-78"/>
              </a:rPr>
              <a:t> </a:t>
            </a:r>
            <a:endParaRPr lang="en-US" sz="2600" b="1" dirty="0">
              <a:solidFill>
                <a:srgbClr val="FF0066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160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3312</TotalTime>
  <Words>108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Batang</vt:lpstr>
      <vt:lpstr>2  Titr</vt:lpstr>
      <vt:lpstr>Aharoni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325</cp:revision>
  <dcterms:created xsi:type="dcterms:W3CDTF">2020-07-01T15:42:19Z</dcterms:created>
  <dcterms:modified xsi:type="dcterms:W3CDTF">2020-09-12T15:57:58Z</dcterms:modified>
</cp:coreProperties>
</file>