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56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20000"/>
    <a:srgbClr val="008000"/>
    <a:srgbClr val="D9FFA7"/>
    <a:srgbClr val="009900"/>
    <a:srgbClr val="FF0066"/>
    <a:srgbClr val="FF00FF"/>
    <a:srgbClr val="FF3399"/>
    <a:srgbClr val="EFE4B0"/>
    <a:srgbClr val="94AA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632" autoAdjust="0"/>
    <p:restoredTop sz="90925" autoAdjust="0"/>
  </p:normalViewPr>
  <p:slideViewPr>
    <p:cSldViewPr snapToGrid="0">
      <p:cViewPr varScale="1">
        <p:scale>
          <a:sx n="36" d="100"/>
          <a:sy n="36" d="100"/>
        </p:scale>
        <p:origin x="1800" y="24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1441/03/09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18041"/>
            <a:ext cx="14400213" cy="1732679"/>
          </a:xfrm>
        </p:spPr>
        <p:txBody>
          <a:bodyPr>
            <a:normAutofit/>
          </a:bodyPr>
          <a:lstStyle/>
          <a:p>
            <a:pPr algn="ctr"/>
            <a:r>
              <a:rPr lang="fa-IR" sz="7200" dirty="0" smtClean="0">
                <a:solidFill>
                  <a:srgbClr val="FF0000"/>
                </a:solidFill>
                <a:cs typeface="2  Titr" panose="00000700000000000000" pitchFamily="2" charset="-78"/>
              </a:rPr>
              <a:t>رسمِ چند همسری در ایران باستان</a:t>
            </a:r>
            <a:endParaRPr lang="en-US" sz="72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64479" y="3914654"/>
            <a:ext cx="9035731" cy="2595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fa-IR" sz="4000" dirty="0" smtClean="0">
                <a:solidFill>
                  <a:srgbClr val="0000FF"/>
                </a:solidFill>
                <a:cs typeface="2  Titr" panose="00000700000000000000" pitchFamily="2" charset="-78"/>
              </a:rPr>
              <a:t>سورنا سردار اشکانی، حداقل 200 زن دائمی و صیغه‌ای داشت: </a:t>
            </a:r>
            <a:r>
              <a:rPr lang="fa-IR" sz="4000" dirty="0" smtClean="0">
                <a:cs typeface="2  Titr" panose="00000700000000000000" pitchFamily="2" charset="-78"/>
              </a:rPr>
              <a:t/>
            </a:r>
            <a:br>
              <a:rPr lang="fa-IR" sz="4000" dirty="0" smtClean="0">
                <a:cs typeface="2  Titr" panose="00000700000000000000" pitchFamily="2" charset="-78"/>
              </a:rPr>
            </a:br>
            <a:r>
              <a:rPr lang="en-US" sz="3600" dirty="0" smtClean="0">
                <a:cs typeface="2  Titr" panose="00000700000000000000" pitchFamily="2" charset="-78"/>
              </a:rPr>
              <a:t>adyannet.com/</a:t>
            </a:r>
            <a:r>
              <a:rPr lang="en-US" sz="3600" dirty="0" err="1" smtClean="0">
                <a:cs typeface="2  Titr" panose="00000700000000000000" pitchFamily="2" charset="-78"/>
              </a:rPr>
              <a:t>fa</a:t>
            </a:r>
            <a:r>
              <a:rPr lang="en-US" sz="3600" dirty="0" smtClean="0">
                <a:cs typeface="2  Titr" panose="00000700000000000000" pitchFamily="2" charset="-78"/>
              </a:rPr>
              <a:t>/news/26765</a:t>
            </a:r>
            <a:endParaRPr lang="en-US" sz="3600" dirty="0">
              <a:cs typeface="2  Titr" panose="00000700000000000000" pitchFamily="2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7460446"/>
            <a:ext cx="14400213" cy="3073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fa-IR" sz="4000" dirty="0" smtClean="0">
                <a:cs typeface="2  Titr" panose="00000700000000000000" pitchFamily="2" charset="-78"/>
              </a:rPr>
              <a:t>طبق اسناد تاریخی زرتشتی، شاهنامه و متون کلاسیک ایرانی</a:t>
            </a:r>
            <a:br>
              <a:rPr lang="fa-IR" sz="4000" dirty="0" smtClean="0">
                <a:cs typeface="2  Titr" panose="00000700000000000000" pitchFamily="2" charset="-78"/>
              </a:rPr>
            </a:br>
            <a:r>
              <a:rPr lang="fa-IR" sz="4000" dirty="0" smtClean="0">
                <a:solidFill>
                  <a:srgbClr val="FF0066"/>
                </a:solidFill>
                <a:cs typeface="2  Titr" panose="00000700000000000000" pitchFamily="2" charset="-78"/>
              </a:rPr>
              <a:t>خسرو انوشیروان، پادشاه ساسانی، ده هزار همسر صیغه‌ای در حرمسرای خود داشت. خسرو پرویز هم 12 هزار همسر غیر رسمی داشت:</a:t>
            </a:r>
            <a:r>
              <a:rPr lang="fa-IR" sz="4000" dirty="0" smtClean="0">
                <a:cs typeface="2  Titr" panose="00000700000000000000" pitchFamily="2" charset="-78"/>
              </a:rPr>
              <a:t/>
            </a:r>
            <a:br>
              <a:rPr lang="fa-IR" sz="4000" dirty="0" smtClean="0">
                <a:cs typeface="2  Titr" panose="00000700000000000000" pitchFamily="2" charset="-78"/>
              </a:rPr>
            </a:br>
            <a:r>
              <a:rPr lang="en-US" sz="3600" dirty="0">
                <a:cs typeface="2  Titr" panose="00000700000000000000" pitchFamily="2" charset="-78"/>
              </a:rPr>
              <a:t>adyannet.com/</a:t>
            </a:r>
            <a:r>
              <a:rPr lang="en-US" sz="3600" dirty="0" err="1">
                <a:cs typeface="2  Titr" panose="00000700000000000000" pitchFamily="2" charset="-78"/>
              </a:rPr>
              <a:t>fa</a:t>
            </a:r>
            <a:r>
              <a:rPr lang="en-US" sz="3600" dirty="0">
                <a:cs typeface="2  Titr" panose="00000700000000000000" pitchFamily="2" charset="-78"/>
              </a:rPr>
              <a:t>/news/5970</a:t>
            </a:r>
            <a:endParaRPr lang="fa-IR" sz="4000" dirty="0" smtClean="0">
              <a:cs typeface="2  Titr" panose="00000700000000000000" pitchFamily="2" charset="-78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0" y="10395285"/>
            <a:ext cx="9204963" cy="243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fa-IR" sz="4000" dirty="0" smtClean="0">
                <a:solidFill>
                  <a:srgbClr val="009900"/>
                </a:solidFill>
                <a:cs typeface="2  Titr" panose="00000700000000000000" pitchFamily="2" charset="-78"/>
              </a:rPr>
              <a:t>ویراف (موبد بزرگ زرتشتی) همزمان با هفت</a:t>
            </a:r>
            <a:br>
              <a:rPr lang="fa-IR" sz="4000" dirty="0" smtClean="0">
                <a:solidFill>
                  <a:srgbClr val="009900"/>
                </a:solidFill>
                <a:cs typeface="2  Titr" panose="00000700000000000000" pitchFamily="2" charset="-78"/>
              </a:rPr>
            </a:br>
            <a:r>
              <a:rPr lang="fa-IR" sz="4000" dirty="0" smtClean="0">
                <a:solidFill>
                  <a:srgbClr val="009900"/>
                </a:solidFill>
                <a:cs typeface="2  Titr" panose="00000700000000000000" pitchFamily="2" charset="-78"/>
              </a:rPr>
              <a:t>خواهر خود ازدواج کرد: </a:t>
            </a:r>
            <a:r>
              <a:rPr lang="fa-IR" sz="4000" dirty="0" smtClean="0">
                <a:cs typeface="2  Titr" panose="00000700000000000000" pitchFamily="2" charset="-78"/>
              </a:rPr>
              <a:t/>
            </a:r>
            <a:br>
              <a:rPr lang="fa-IR" sz="4000" dirty="0" smtClean="0">
                <a:cs typeface="2  Titr" panose="00000700000000000000" pitchFamily="2" charset="-78"/>
              </a:rPr>
            </a:br>
            <a:r>
              <a:rPr lang="en-US" sz="3600" dirty="0" smtClean="0">
                <a:cs typeface="2  Titr" panose="00000700000000000000" pitchFamily="2" charset="-78"/>
              </a:rPr>
              <a:t>adyannet.com/</a:t>
            </a:r>
            <a:r>
              <a:rPr lang="en-US" sz="3600" dirty="0" err="1" smtClean="0">
                <a:cs typeface="2  Titr" panose="00000700000000000000" pitchFamily="2" charset="-78"/>
              </a:rPr>
              <a:t>fa</a:t>
            </a:r>
            <a:r>
              <a:rPr lang="en-US" sz="3600" dirty="0" smtClean="0">
                <a:cs typeface="2  Titr" panose="00000700000000000000" pitchFamily="2" charset="-78"/>
              </a:rPr>
              <a:t>/news/16029</a:t>
            </a:r>
            <a:endParaRPr lang="fa-IR" sz="4000" dirty="0" smtClean="0">
              <a:cs typeface="2  Titr" panose="00000700000000000000" pitchFamily="2" charset="-7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0" y="1950720"/>
            <a:ext cx="14400213" cy="2072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4000" dirty="0" smtClean="0">
                <a:solidFill>
                  <a:srgbClr val="008000"/>
                </a:solidFill>
                <a:cs typeface="2  Titr" panose="00000700000000000000" pitchFamily="2" charset="-78"/>
              </a:rPr>
              <a:t>طبق اسناد متعدد تاریخی، در زمان هخامنشیان، میان ایرانیان رسم بود که هر </a:t>
            </a:r>
            <a:br>
              <a:rPr lang="fa-IR" sz="4000" dirty="0" smtClean="0">
                <a:solidFill>
                  <a:srgbClr val="008000"/>
                </a:solidFill>
                <a:cs typeface="2  Titr" panose="00000700000000000000" pitchFamily="2" charset="-78"/>
              </a:rPr>
            </a:br>
            <a:r>
              <a:rPr lang="fa-IR" sz="4000" dirty="0" smtClean="0">
                <a:solidFill>
                  <a:srgbClr val="008000"/>
                </a:solidFill>
                <a:cs typeface="2  Titr" panose="00000700000000000000" pitchFamily="2" charset="-78"/>
              </a:rPr>
              <a:t>مرد می‌توانست چند همسر رسمی و چند همسر صیغه‌ای داشته باشد:</a:t>
            </a:r>
            <a:r>
              <a:rPr lang="fa-IR" sz="4000" dirty="0">
                <a:cs typeface="2  Titr" panose="00000700000000000000" pitchFamily="2" charset="-78"/>
              </a:rPr>
              <a:t/>
            </a:r>
            <a:br>
              <a:rPr lang="fa-IR" sz="4000" dirty="0">
                <a:cs typeface="2  Titr" panose="00000700000000000000" pitchFamily="2" charset="-78"/>
              </a:rPr>
            </a:br>
            <a:r>
              <a:rPr lang="en-US" sz="3600" dirty="0" smtClean="0">
                <a:cs typeface="2  Titr" panose="00000700000000000000" pitchFamily="2" charset="-78"/>
              </a:rPr>
              <a:t>adyannet.com/</a:t>
            </a:r>
            <a:r>
              <a:rPr lang="en-US" sz="3600" dirty="0" err="1" smtClean="0">
                <a:cs typeface="2  Titr" panose="00000700000000000000" pitchFamily="2" charset="-78"/>
              </a:rPr>
              <a:t>fa</a:t>
            </a:r>
            <a:r>
              <a:rPr lang="en-US" sz="3600" dirty="0" smtClean="0">
                <a:cs typeface="2  Titr" panose="00000700000000000000" pitchFamily="2" charset="-78"/>
              </a:rPr>
              <a:t>/news/29687</a:t>
            </a:r>
            <a:endParaRPr lang="en-US" sz="3600" dirty="0">
              <a:cs typeface="2 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42141"/>
            <a:ext cx="5364480" cy="3254337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5364479" y="6063715"/>
            <a:ext cx="9035731" cy="18527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fa-IR" sz="4000" dirty="0" smtClean="0">
                <a:solidFill>
                  <a:srgbClr val="D20000"/>
                </a:solidFill>
                <a:cs typeface="2  Titr" panose="00000700000000000000" pitchFamily="2" charset="-78"/>
              </a:rPr>
              <a:t>چند همسری بین زرتشتیان باستان مرسوم بود: </a:t>
            </a:r>
            <a:r>
              <a:rPr lang="en-US" sz="3600" dirty="0" smtClean="0">
                <a:cs typeface="2  Titr" panose="00000700000000000000" pitchFamily="2" charset="-78"/>
              </a:rPr>
              <a:t>adyannet.com/</a:t>
            </a:r>
            <a:r>
              <a:rPr lang="en-US" sz="3600" dirty="0" err="1" smtClean="0">
                <a:cs typeface="2  Titr" panose="00000700000000000000" pitchFamily="2" charset="-78"/>
              </a:rPr>
              <a:t>fa</a:t>
            </a:r>
            <a:r>
              <a:rPr lang="en-US" sz="3600" dirty="0" smtClean="0">
                <a:cs typeface="2  Titr" panose="00000700000000000000" pitchFamily="2" charset="-78"/>
              </a:rPr>
              <a:t>/news/16029</a:t>
            </a:r>
            <a:endParaRPr lang="en-US" sz="3600" dirty="0">
              <a:cs typeface="2  Titr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4960" y="10698140"/>
            <a:ext cx="5195251" cy="3702073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-3" y="12752059"/>
            <a:ext cx="9204963" cy="243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4000" dirty="0" smtClean="0">
                <a:solidFill>
                  <a:srgbClr val="0000FF"/>
                </a:solidFill>
                <a:cs typeface="2  Titr" panose="00000700000000000000" pitchFamily="2" charset="-78"/>
              </a:rPr>
              <a:t>انگ تک همسری هم به کورش نمی‌چسبد:</a:t>
            </a:r>
            <a:r>
              <a:rPr lang="fa-IR" sz="4000" dirty="0" smtClean="0">
                <a:cs typeface="2  Titr" panose="00000700000000000000" pitchFamily="2" charset="-78"/>
              </a:rPr>
              <a:t/>
            </a:r>
            <a:br>
              <a:rPr lang="fa-IR" sz="4000" dirty="0" smtClean="0">
                <a:cs typeface="2  Titr" panose="00000700000000000000" pitchFamily="2" charset="-78"/>
              </a:rPr>
            </a:br>
            <a:r>
              <a:rPr lang="en-US" sz="3600" dirty="0">
                <a:cs typeface="2  Titr" panose="00000700000000000000" pitchFamily="2" charset="-78"/>
              </a:rPr>
              <a:t>adyannet.com/</a:t>
            </a:r>
            <a:r>
              <a:rPr lang="en-US" sz="3600" dirty="0" err="1">
                <a:cs typeface="2  Titr" panose="00000700000000000000" pitchFamily="2" charset="-78"/>
              </a:rPr>
              <a:t>fa</a:t>
            </a:r>
            <a:r>
              <a:rPr lang="en-US" sz="3600" dirty="0">
                <a:cs typeface="2  Titr" panose="00000700000000000000" pitchFamily="2" charset="-78"/>
              </a:rPr>
              <a:t>/news/17100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999684" y="10082587"/>
            <a:ext cx="22711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fa-IR" sz="3200" b="1" dirty="0" smtClean="0"/>
              <a:t>@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ir_bastan</a:t>
            </a:r>
            <a:endParaRPr lang="fa-IR" sz="3200" b="1" dirty="0"/>
          </a:p>
        </p:txBody>
      </p:sp>
    </p:spTree>
    <p:extLst>
      <p:ext uri="{BB962C8B-B14F-4D97-AF65-F5344CB8AC3E}">
        <p14:creationId xmlns:p14="http://schemas.microsoft.com/office/powerpoint/2010/main" val="393027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5058</TotalTime>
  <Words>71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2  Titr</vt:lpstr>
      <vt:lpstr>Arial</vt:lpstr>
      <vt:lpstr>Calibri</vt:lpstr>
      <vt:lpstr>Calibri Light</vt:lpstr>
      <vt:lpstr>2_Office Theme</vt:lpstr>
      <vt:lpstr>رسمِ چند همسری در ایران باستان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548</cp:revision>
  <dcterms:created xsi:type="dcterms:W3CDTF">2019-05-11T09:22:03Z</dcterms:created>
  <dcterms:modified xsi:type="dcterms:W3CDTF">2019-11-06T10:52:29Z</dcterms:modified>
</cp:coreProperties>
</file>