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11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B8"/>
    <a:srgbClr val="E60000"/>
    <a:srgbClr val="99FF33"/>
    <a:srgbClr val="FF2D2D"/>
    <a:srgbClr val="49702E"/>
    <a:srgbClr val="005392"/>
    <a:srgbClr val="365422"/>
    <a:srgbClr val="B80000"/>
    <a:srgbClr val="B45210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1998" y="-78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15/12/1440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400213" cy="1986455"/>
          </a:xfrm>
        </p:spPr>
        <p:txBody>
          <a:bodyPr>
            <a:normAutofit/>
          </a:bodyPr>
          <a:lstStyle/>
          <a:p>
            <a:pPr algn="ctr"/>
            <a:r>
              <a:rPr lang="fa-IR" sz="7200" dirty="0" smtClean="0">
                <a:solidFill>
                  <a:srgbClr val="FF0000"/>
                </a:solidFill>
                <a:cs typeface="2  Titr" pitchFamily="2" charset="-78"/>
              </a:rPr>
              <a:t>تورات، کورش هخامنشی را ستایش نکرد</a:t>
            </a:r>
            <a:endParaRPr lang="en-US" sz="7200" dirty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778"/>
            <a:ext cx="14400213" cy="364815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4400" dirty="0" smtClean="0">
                <a:cs typeface="2  Titr" pitchFamily="2" charset="-78"/>
              </a:rPr>
              <a:t>در تورات از شخصی به نام خورِش </a:t>
            </a:r>
            <a:r>
              <a:rPr lang="he-IL" sz="4400" b="1" dirty="0" smtClean="0">
                <a:solidFill>
                  <a:srgbClr val="FF0000"/>
                </a:solidFill>
                <a:cs typeface="+mj-cs"/>
              </a:rPr>
              <a:t>כ֙וֹרֶשׁ֙</a:t>
            </a:r>
            <a:r>
              <a:rPr lang="he-IL" sz="4400" dirty="0" smtClean="0">
                <a:solidFill>
                  <a:srgbClr val="FF0000"/>
                </a:solidFill>
              </a:rPr>
              <a:t>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 </a:t>
            </a:r>
            <a:r>
              <a:rPr lang="fa-IR" sz="4400" dirty="0" smtClean="0">
                <a:cs typeface="2  Titr" pitchFamily="2" charset="-78"/>
              </a:rPr>
              <a:t>نام برده شده که قوم یهود را</a:t>
            </a:r>
            <a:br>
              <a:rPr lang="fa-IR" sz="4400" dirty="0" smtClean="0">
                <a:cs typeface="2  Titr" pitchFamily="2" charset="-78"/>
              </a:rPr>
            </a:br>
            <a:r>
              <a:rPr lang="fa-IR" sz="4400" dirty="0" smtClean="0">
                <a:cs typeface="2  Titr" pitchFamily="2" charset="-78"/>
              </a:rPr>
              <a:t>از ذلت نجات داد. طبق متن تورات، او دیگر ملت‌ها را مجبور کرد به یهودیان باج و خراج بدهند.</a:t>
            </a:r>
            <a:r>
              <a:rPr lang="en-US" sz="4400" dirty="0">
                <a:cs typeface="2  Titr" pitchFamily="2" charset="-78"/>
              </a:rPr>
              <a:t> </a:t>
            </a:r>
            <a:r>
              <a:rPr lang="fa-IR" sz="4400" dirty="0">
                <a:cs typeface="2  Titr" pitchFamily="2" charset="-78"/>
              </a:rPr>
              <a:t>طبق منابع یهود، </a:t>
            </a:r>
            <a:r>
              <a:rPr lang="fa-IR" sz="4400" dirty="0" smtClean="0">
                <a:solidFill>
                  <a:srgbClr val="E60000"/>
                </a:solidFill>
                <a:cs typeface="2  Titr" pitchFamily="2" charset="-78"/>
              </a:rPr>
              <a:t>خورِش</a:t>
            </a:r>
            <a:r>
              <a:rPr lang="fa-IR" sz="4400" dirty="0" smtClean="0">
                <a:cs typeface="2  Titr" pitchFamily="2" charset="-78"/>
              </a:rPr>
              <a:t>، ملت‌ها </a:t>
            </a:r>
            <a:r>
              <a:rPr lang="fa-IR" sz="4400" dirty="0">
                <a:cs typeface="2  Titr" pitchFamily="2" charset="-78"/>
              </a:rPr>
              <a:t>و سرزمین‌هایشان را </a:t>
            </a:r>
            <a:r>
              <a:rPr lang="fa-IR" sz="4400" dirty="0">
                <a:solidFill>
                  <a:srgbClr val="E60000"/>
                </a:solidFill>
                <a:cs typeface="2  Titr" pitchFamily="2" charset="-78"/>
              </a:rPr>
              <a:t>لگدمال</a:t>
            </a:r>
            <a:r>
              <a:rPr lang="fa-IR" sz="4400" dirty="0">
                <a:cs typeface="2  Titr" pitchFamily="2" charset="-78"/>
              </a:rPr>
              <a:t> </a:t>
            </a:r>
            <a:r>
              <a:rPr lang="fa-IR" sz="4400" dirty="0" smtClean="0">
                <a:cs typeface="2  Titr" pitchFamily="2" charset="-78"/>
              </a:rPr>
              <a:t>می‌کرد. </a:t>
            </a:r>
            <a:r>
              <a:rPr lang="en-US" sz="3600" b="1" dirty="0" smtClean="0">
                <a:solidFill>
                  <a:srgbClr val="00B050"/>
                </a:solidFill>
                <a:cs typeface="2  Titr" pitchFamily="2" charset="-78"/>
              </a:rPr>
              <a:t>yon.ir/khrs1</a:t>
            </a:r>
            <a:r>
              <a:rPr lang="fa-IR" sz="3600" dirty="0" smtClean="0">
                <a:solidFill>
                  <a:srgbClr val="00B050"/>
                </a:solidFill>
                <a:cs typeface="2  Titr" pitchFamily="2" charset="-78"/>
              </a:rPr>
              <a:t> </a:t>
            </a:r>
            <a:r>
              <a:rPr lang="fa-IR" sz="4400" dirty="0" smtClean="0">
                <a:cs typeface="2  Titr" pitchFamily="2" charset="-78"/>
              </a:rPr>
              <a:t>و </a:t>
            </a:r>
            <a:r>
              <a:rPr lang="en-US" sz="3600" b="1" dirty="0">
                <a:solidFill>
                  <a:srgbClr val="00B050"/>
                </a:solidFill>
                <a:cs typeface="2  Titr" pitchFamily="2" charset="-78"/>
              </a:rPr>
              <a:t>yon.ir/khrs2</a:t>
            </a:r>
            <a:endParaRPr lang="en-US" sz="4400" b="1" dirty="0">
              <a:solidFill>
                <a:srgbClr val="00B050"/>
              </a:solidFill>
              <a:cs typeface="2  Titr" pitchFamily="2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sz="4400" b="1" dirty="0">
              <a:solidFill>
                <a:srgbClr val="0069B8"/>
              </a:solidFill>
              <a:cs typeface="2  Titr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-21470" y="4337285"/>
            <a:ext cx="14400213" cy="2606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4400" dirty="0">
              <a:cs typeface="2  Titr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-21471" y="4337285"/>
            <a:ext cx="14400213" cy="2606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4400" b="1" dirty="0">
              <a:solidFill>
                <a:srgbClr val="0069B8"/>
              </a:solidFill>
              <a:cs typeface="2  Titr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" y="4856750"/>
            <a:ext cx="14400213" cy="3707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4400" dirty="0">
                <a:cs typeface="2  Titr" pitchFamily="2" charset="-78"/>
              </a:rPr>
              <a:t>کورش در منشور </a:t>
            </a:r>
            <a:r>
              <a:rPr lang="fa-IR" sz="4400" dirty="0" smtClean="0">
                <a:cs typeface="2  Titr" pitchFamily="2" charset="-78"/>
              </a:rPr>
              <a:t>خود، </a:t>
            </a:r>
            <a:r>
              <a:rPr lang="fa-IR" sz="4400" dirty="0">
                <a:cs typeface="2  Titr" pitchFamily="2" charset="-78"/>
              </a:rPr>
              <a:t>مردوک را ستایش کرده و </a:t>
            </a:r>
            <a:r>
              <a:rPr lang="fa-IR" sz="4400" dirty="0" smtClean="0">
                <a:cs typeface="2  Titr" pitchFamily="2" charset="-78"/>
              </a:rPr>
              <a:t>آن را خدای </a:t>
            </a:r>
            <a:r>
              <a:rPr lang="fa-IR" sz="4400" dirty="0">
                <a:cs typeface="2  Titr" pitchFamily="2" charset="-78"/>
              </a:rPr>
              <a:t>خود </a:t>
            </a:r>
            <a:r>
              <a:rPr lang="fa-IR" sz="4400" dirty="0" smtClean="0">
                <a:cs typeface="2  Titr" pitchFamily="2" charset="-78"/>
              </a:rPr>
              <a:t>می‌نامد</a:t>
            </a:r>
            <a:r>
              <a:rPr lang="fa-IR" sz="4400" dirty="0">
                <a:cs typeface="2  Titr" pitchFamily="2" charset="-78"/>
              </a:rPr>
              <a:t>! </a:t>
            </a:r>
            <a:r>
              <a:rPr lang="fa-IR" sz="4400" b="1" dirty="0" smtClean="0">
                <a:solidFill>
                  <a:srgbClr val="0069B8"/>
                </a:solidFill>
                <a:cs typeface="2  Titr" pitchFamily="2" charset="-78"/>
              </a:rPr>
              <a:t>جالب است بدانیم که </a:t>
            </a:r>
            <a:r>
              <a:rPr lang="fa-IR" sz="4400" b="1" dirty="0" smtClean="0">
                <a:solidFill>
                  <a:srgbClr val="00B050"/>
                </a:solidFill>
                <a:cs typeface="2  Titr" pitchFamily="2" charset="-78"/>
              </a:rPr>
              <a:t>مردوک</a:t>
            </a:r>
            <a:r>
              <a:rPr lang="fa-IR" sz="4400" b="1" dirty="0" smtClean="0">
                <a:solidFill>
                  <a:srgbClr val="0069B8"/>
                </a:solidFill>
                <a:cs typeface="2  Titr" pitchFamily="2" charset="-78"/>
              </a:rPr>
              <a:t> به معنی </a:t>
            </a:r>
            <a:r>
              <a:rPr lang="fa-IR" sz="4400" b="1" dirty="0" smtClean="0">
                <a:solidFill>
                  <a:srgbClr val="00B050"/>
                </a:solidFill>
                <a:cs typeface="2  Titr" pitchFamily="2" charset="-78"/>
              </a:rPr>
              <a:t>گوساله</a:t>
            </a:r>
            <a:r>
              <a:rPr lang="fa-IR" sz="4400" b="1" dirty="0" smtClean="0">
                <a:solidFill>
                  <a:srgbClr val="0069B8"/>
                </a:solidFill>
                <a:cs typeface="2  Titr" pitchFamily="2" charset="-78"/>
              </a:rPr>
              <a:t> و یکی از </a:t>
            </a:r>
            <a:r>
              <a:rPr lang="fa-IR" sz="4400" dirty="0">
                <a:solidFill>
                  <a:srgbClr val="0069B8"/>
                </a:solidFill>
                <a:cs typeface="2  Titr" pitchFamily="2" charset="-78"/>
              </a:rPr>
              <a:t>خدایان </a:t>
            </a:r>
            <a:r>
              <a:rPr lang="fa-IR" sz="4400" dirty="0" smtClean="0">
                <a:solidFill>
                  <a:srgbClr val="0069B8"/>
                </a:solidFill>
                <a:cs typeface="2  Titr" pitchFamily="2" charset="-78"/>
              </a:rPr>
              <a:t>بت پرستان بین النهرین بود. </a:t>
            </a:r>
            <a:r>
              <a:rPr lang="fa-IR" sz="4400" dirty="0" smtClean="0">
                <a:cs typeface="2  Titr" pitchFamily="2" charset="-78"/>
              </a:rPr>
              <a:t>و طبق تورات، هر کس </a:t>
            </a:r>
            <a:r>
              <a:rPr lang="fa-IR" sz="4400" dirty="0" smtClean="0">
                <a:solidFill>
                  <a:srgbClr val="E60000"/>
                </a:solidFill>
                <a:cs typeface="2  Titr" pitchFamily="2" charset="-78"/>
              </a:rPr>
              <a:t>مَردوک</a:t>
            </a:r>
            <a:r>
              <a:rPr lang="fa-IR" sz="4400" dirty="0" smtClean="0">
                <a:cs typeface="2  Titr" pitchFamily="2" charset="-78"/>
              </a:rPr>
              <a:t> را ستایش</a:t>
            </a:r>
            <a:br>
              <a:rPr lang="fa-IR" sz="4400" dirty="0" smtClean="0">
                <a:cs typeface="2  Titr" pitchFamily="2" charset="-78"/>
              </a:rPr>
            </a:br>
            <a:r>
              <a:rPr lang="fa-IR" sz="4400" dirty="0" smtClean="0">
                <a:cs typeface="2  Titr" pitchFamily="2" charset="-78"/>
              </a:rPr>
              <a:t>کند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لعنت خداوند بر او قرار خواهد گرفت</a:t>
            </a:r>
            <a:r>
              <a:rPr lang="fa-IR" sz="4400" dirty="0" smtClean="0">
                <a:cs typeface="2  Titr" pitchFamily="2" charset="-78"/>
              </a:rPr>
              <a:t>. </a:t>
            </a:r>
            <a:r>
              <a:rPr lang="en-US" sz="3600" b="1" dirty="0">
                <a:solidFill>
                  <a:srgbClr val="00B050"/>
                </a:solidFill>
                <a:cs typeface="2  Titr" pitchFamily="2" charset="-78"/>
              </a:rPr>
              <a:t>yon.ir/khrs3</a:t>
            </a:r>
            <a:endParaRPr lang="en-US" sz="4400" b="1" dirty="0">
              <a:solidFill>
                <a:srgbClr val="00B050"/>
              </a:solidFill>
              <a:cs typeface="2  Titr" pitchFamily="2" charset="-78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-21471" y="7797948"/>
            <a:ext cx="8030355" cy="6602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4400" dirty="0" smtClean="0">
                <a:cs typeface="2  Titr" pitchFamily="2" charset="-78"/>
              </a:rPr>
              <a:t>ابوریحان بیرونی در کتاب</a:t>
            </a:r>
            <a:br>
              <a:rPr lang="fa-IR" sz="4400" dirty="0" smtClean="0">
                <a:cs typeface="2  Titr" pitchFamily="2" charset="-78"/>
              </a:rPr>
            </a:b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الآثار الباقیه </a:t>
            </a:r>
            <a:r>
              <a:rPr lang="fa-IR" sz="4400" dirty="0" smtClean="0">
                <a:cs typeface="2  Titr" pitchFamily="2" charset="-78"/>
              </a:rPr>
              <a:t>هیچ جایگاه مثبتی برای کورش در تاریخ ایران در نظر نمی‌گیرد. او در ادامه می‌گوید آن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خورش</a:t>
            </a:r>
            <a:r>
              <a:rPr lang="fa-IR" sz="4400" dirty="0" smtClean="0">
                <a:cs typeface="2  Titr" pitchFamily="2" charset="-78"/>
              </a:rPr>
              <a:t> </a:t>
            </a:r>
            <a:br>
              <a:rPr lang="fa-IR" sz="4400" dirty="0" smtClean="0">
                <a:cs typeface="2  Titr" pitchFamily="2" charset="-78"/>
              </a:rPr>
            </a:br>
            <a:r>
              <a:rPr lang="fa-IR" sz="4400" dirty="0" smtClean="0">
                <a:cs typeface="2  Titr" pitchFamily="2" charset="-78"/>
              </a:rPr>
              <a:t>(قورش: لهراسب) که یهودیان او را ستایش کردند با آن </a:t>
            </a:r>
            <a:r>
              <a:rPr lang="fa-IR" sz="4400" dirty="0" smtClean="0">
                <a:solidFill>
                  <a:srgbClr val="00B050"/>
                </a:solidFill>
                <a:cs typeface="2  Titr" pitchFamily="2" charset="-78"/>
              </a:rPr>
              <a:t>کورش هخامنشی</a:t>
            </a:r>
            <a:br>
              <a:rPr lang="fa-IR" sz="4400" dirty="0" smtClean="0">
                <a:solidFill>
                  <a:srgbClr val="00B050"/>
                </a:solidFill>
                <a:cs typeface="2  Titr" pitchFamily="2" charset="-78"/>
              </a:rPr>
            </a:br>
            <a:r>
              <a:rPr lang="fa-IR" sz="4400" dirty="0" smtClean="0">
                <a:cs typeface="2  Titr" pitchFamily="2" charset="-78"/>
              </a:rPr>
              <a:t>که یونانیان از او نام بردند دو شخصیت متفاوت و مجزا هستند!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00B050"/>
                </a:solidFill>
                <a:cs typeface="2  Titr" pitchFamily="2" charset="-78"/>
              </a:rPr>
              <a:t>yon.ir/khrs3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884" y="8020050"/>
            <a:ext cx="6391330" cy="638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559" y="11195214"/>
            <a:ext cx="631080" cy="63108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126637" y="11249144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793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3534</TotalTime>
  <Words>70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2_Office Theme</vt:lpstr>
      <vt:lpstr>تورات، کورش هخامنشی را ستایش نکرد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366</cp:revision>
  <dcterms:created xsi:type="dcterms:W3CDTF">2019-05-11T09:22:03Z</dcterms:created>
  <dcterms:modified xsi:type="dcterms:W3CDTF">2019-08-16T16:26:46Z</dcterms:modified>
</cp:coreProperties>
</file>