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36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9900"/>
    <a:srgbClr val="E60000"/>
    <a:srgbClr val="0000FF"/>
    <a:srgbClr val="FF3399"/>
    <a:srgbClr val="FCFCFC"/>
    <a:srgbClr val="008000"/>
    <a:srgbClr val="49702E"/>
    <a:srgbClr val="0069B8"/>
    <a:srgbClr val="FF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32" autoAdjust="0"/>
    <p:restoredTop sz="90925" autoAdjust="0"/>
  </p:normalViewPr>
  <p:slideViewPr>
    <p:cSldViewPr snapToGrid="0">
      <p:cViewPr varScale="1">
        <p:scale>
          <a:sx n="32" d="100"/>
          <a:sy n="32" d="100"/>
        </p:scale>
        <p:origin x="1986" y="102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1441/02/23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4400213" cy="1728103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rgbClr val="E60000"/>
                </a:solidFill>
                <a:cs typeface="2  Titr" panose="00000700000000000000" pitchFamily="2" charset="-78"/>
              </a:rPr>
              <a:t>اسراییل عروسک‌گردان نمایش 7 آبان</a:t>
            </a:r>
            <a:endParaRPr lang="en-US" dirty="0">
              <a:solidFill>
                <a:srgbClr val="E60000"/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" y="1676593"/>
            <a:ext cx="14400213" cy="160121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sz="3000" dirty="0" smtClean="0">
                <a:cs typeface="2  Titr" panose="00000700000000000000" pitchFamily="2" charset="-78"/>
              </a:rPr>
              <a:t>در هیچ سند باستانی و کلاسیک ایرانی، روز 7 آبان به عنوان روز کورش مطرح نشده است. ولی</a:t>
            </a:r>
            <a:br>
              <a:rPr lang="fa-IR" sz="3000" dirty="0" smtClean="0">
                <a:cs typeface="2  Titr" panose="00000700000000000000" pitchFamily="2" charset="-78"/>
              </a:rPr>
            </a:br>
            <a:r>
              <a:rPr lang="fa-IR" sz="3000" dirty="0" smtClean="0">
                <a:cs typeface="2  Titr" panose="00000700000000000000" pitchFamily="2" charset="-78"/>
              </a:rPr>
              <a:t>مدعیان می‌گویند </a:t>
            </a:r>
            <a:r>
              <a:rPr lang="fa-IR" sz="3000" dirty="0">
                <a:cs typeface="2  Titr" panose="00000700000000000000" pitchFamily="2" charset="-78"/>
              </a:rPr>
              <a:t>7 آبان سالروز فتح بابِل به </a:t>
            </a:r>
            <a:r>
              <a:rPr lang="fa-IR" sz="3000" dirty="0" smtClean="0">
                <a:cs typeface="2  Titr" panose="00000700000000000000" pitchFamily="2" charset="-78"/>
              </a:rPr>
              <a:t>دست کورش است </a:t>
            </a:r>
            <a:r>
              <a:rPr lang="fa-IR" sz="3000" dirty="0">
                <a:cs typeface="2  Titr" panose="00000700000000000000" pitchFamily="2" charset="-78"/>
              </a:rPr>
              <a:t>پس این </a:t>
            </a:r>
            <a:r>
              <a:rPr lang="fa-IR" sz="3000" dirty="0" smtClean="0">
                <a:cs typeface="2  Titr" panose="00000700000000000000" pitchFamily="2" charset="-78"/>
              </a:rPr>
              <a:t>روز جهانی کورش است! می‌گوییم چرا 7 آبان؟!  بسیاری از </a:t>
            </a:r>
            <a:r>
              <a:rPr lang="fa-IR" sz="3000" dirty="0">
                <a:cs typeface="2  Titr" panose="00000700000000000000" pitchFamily="2" charset="-78"/>
              </a:rPr>
              <a:t>سران باستانگرایی مدعی </a:t>
            </a:r>
            <a:r>
              <a:rPr lang="fa-IR" sz="3000" dirty="0" smtClean="0">
                <a:cs typeface="2  Titr" panose="00000700000000000000" pitchFamily="2" charset="-78"/>
              </a:rPr>
              <a:t>هستند که </a:t>
            </a:r>
            <a:r>
              <a:rPr lang="fa-IR" sz="3000" dirty="0">
                <a:cs typeface="2  Titr" panose="00000700000000000000" pitchFamily="2" charset="-78"/>
              </a:rPr>
              <a:t>بابل در روز </a:t>
            </a:r>
            <a:r>
              <a:rPr lang="fa-IR" sz="3000" dirty="0">
                <a:solidFill>
                  <a:srgbClr val="E60000"/>
                </a:solidFill>
                <a:cs typeface="2  Titr" panose="00000700000000000000" pitchFamily="2" charset="-78"/>
              </a:rPr>
              <a:t>5 </a:t>
            </a:r>
            <a:r>
              <a:rPr lang="fa-IR" sz="3000" dirty="0" smtClean="0">
                <a:solidFill>
                  <a:srgbClr val="E60000"/>
                </a:solidFill>
                <a:cs typeface="2  Titr" panose="00000700000000000000" pitchFamily="2" charset="-78"/>
              </a:rPr>
              <a:t>آبان </a:t>
            </a:r>
            <a:r>
              <a:rPr lang="fa-IR" sz="3000" dirty="0" smtClean="0">
                <a:cs typeface="2  Titr" panose="00000700000000000000" pitchFamily="2" charset="-78"/>
              </a:rPr>
              <a:t>فتح </a:t>
            </a:r>
            <a:r>
              <a:rPr lang="fa-IR" sz="3000" dirty="0">
                <a:cs typeface="2  Titr" panose="00000700000000000000" pitchFamily="2" charset="-78"/>
              </a:rPr>
              <a:t>شد: </a:t>
            </a:r>
            <a:r>
              <a:rPr lang="en-US" sz="3000" dirty="0">
                <a:cs typeface="2  Titr" panose="00000700000000000000" pitchFamily="2" charset="-78"/>
              </a:rPr>
              <a:t>b2n.ir/18851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US" sz="3600" dirty="0">
              <a:cs typeface="2  Titr" panose="00000700000000000000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3006352"/>
            <a:ext cx="14400213" cy="3200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endParaRPr lang="en-US" sz="4000" dirty="0">
              <a:cs typeface="2  Titr" panose="00000700000000000000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3336765"/>
            <a:ext cx="14400213" cy="1219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200" dirty="0" smtClean="0">
                <a:solidFill>
                  <a:srgbClr val="009900"/>
                </a:solidFill>
                <a:cs typeface="2  Titr" panose="00000700000000000000" pitchFamily="2" charset="-78"/>
              </a:rPr>
              <a:t>واقعیت این است که کورش‌دوستان </a:t>
            </a:r>
            <a:r>
              <a:rPr lang="fa-IR" sz="3200" dirty="0">
                <a:solidFill>
                  <a:srgbClr val="009900"/>
                </a:solidFill>
                <a:cs typeface="2  Titr" panose="00000700000000000000" pitchFamily="2" charset="-78"/>
              </a:rPr>
              <a:t>داخل ایران </a:t>
            </a:r>
            <a:r>
              <a:rPr lang="fa-IR" sz="3200" dirty="0" smtClean="0">
                <a:solidFill>
                  <a:srgbClr val="009900"/>
                </a:solidFill>
                <a:cs typeface="2  Titr" panose="00000700000000000000" pitchFamily="2" charset="-78"/>
              </a:rPr>
              <a:t>تنها یک بازیچه و آلت‌دست هستند. روز 7 آبان</a:t>
            </a:r>
            <a:br>
              <a:rPr lang="fa-IR" sz="3200" dirty="0" smtClean="0">
                <a:solidFill>
                  <a:srgbClr val="009900"/>
                </a:solidFill>
                <a:cs typeface="2  Titr" panose="00000700000000000000" pitchFamily="2" charset="-78"/>
              </a:rPr>
            </a:br>
            <a:r>
              <a:rPr lang="fa-IR" sz="3200" u="sng" dirty="0" smtClean="0">
                <a:solidFill>
                  <a:srgbClr val="009900"/>
                </a:solidFill>
                <a:cs typeface="2  Titr" panose="00000700000000000000" pitchFamily="2" charset="-78"/>
              </a:rPr>
              <a:t>29</a:t>
            </a:r>
            <a:r>
              <a:rPr lang="fa-IR" sz="3200" dirty="0" smtClean="0">
                <a:solidFill>
                  <a:srgbClr val="009900"/>
                </a:solidFill>
                <a:cs typeface="2  Titr" panose="00000700000000000000" pitchFamily="2" charset="-78"/>
              </a:rPr>
              <a:t> اکتبر مستقیما توسط اسراییل به عنوان روز کورش تعیین شده است:</a:t>
            </a:r>
            <a:endParaRPr lang="en-US" sz="3200" dirty="0">
              <a:solidFill>
                <a:srgbClr val="0099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49151" y="7470890"/>
            <a:ext cx="144002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کورش</a:t>
            </a:r>
            <a:r>
              <a:rPr lang="en-US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>
                <a:solidFill>
                  <a:srgbClr val="C00000"/>
                </a:solidFill>
                <a:cs typeface="2  Titr" panose="00000700000000000000" pitchFamily="2" charset="-78"/>
              </a:rPr>
              <a:t>هخامنشی</a:t>
            </a:r>
            <a:r>
              <a:rPr lang="en-US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>
                <a:solidFill>
                  <a:srgbClr val="C00000"/>
                </a:solidFill>
                <a:cs typeface="2  Titr" panose="00000700000000000000" pitchFamily="2" charset="-78"/>
              </a:rPr>
              <a:t>پس</a:t>
            </a:r>
            <a:r>
              <a:rPr lang="en-US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از</a:t>
            </a:r>
            <a:r>
              <a:rPr lang="fa-IR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اینکه بابل را</a:t>
            </a:r>
            <a:r>
              <a:rPr lang="en-US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>
                <a:solidFill>
                  <a:srgbClr val="C00000"/>
                </a:solidFill>
                <a:cs typeface="2  Titr" panose="00000700000000000000" pitchFamily="2" charset="-78"/>
              </a:rPr>
              <a:t>فتح</a:t>
            </a:r>
            <a:r>
              <a:rPr lang="en-US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fa-IR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کرد،</a:t>
            </a:r>
            <a:r>
              <a:rPr lang="en-US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>
                <a:solidFill>
                  <a:srgbClr val="C00000"/>
                </a:solidFill>
                <a:cs typeface="2  Titr" panose="00000700000000000000" pitchFamily="2" charset="-78"/>
              </a:rPr>
              <a:t>همه</a:t>
            </a:r>
            <a:r>
              <a:rPr lang="en-US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>
                <a:solidFill>
                  <a:srgbClr val="C00000"/>
                </a:solidFill>
                <a:cs typeface="2  Titr" panose="00000700000000000000" pitchFamily="2" charset="-78"/>
              </a:rPr>
              <a:t>مردمان</a:t>
            </a:r>
            <a:r>
              <a:rPr lang="en-US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>
                <a:solidFill>
                  <a:srgbClr val="C00000"/>
                </a:solidFill>
                <a:cs typeface="2  Titr" panose="00000700000000000000" pitchFamily="2" charset="-78"/>
              </a:rPr>
              <a:t>را</a:t>
            </a:r>
            <a:r>
              <a:rPr lang="en-US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>
                <a:solidFill>
                  <a:srgbClr val="C00000"/>
                </a:solidFill>
                <a:cs typeface="2  Titr" panose="00000700000000000000" pitchFamily="2" charset="-78"/>
              </a:rPr>
              <a:t>در</a:t>
            </a:r>
            <a:r>
              <a:rPr lang="en-US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>
                <a:solidFill>
                  <a:srgbClr val="C00000"/>
                </a:solidFill>
                <a:cs typeface="2  Titr" panose="00000700000000000000" pitchFamily="2" charset="-78"/>
              </a:rPr>
              <a:t>اسارت</a:t>
            </a:r>
            <a:r>
              <a:rPr lang="en-US" sz="3000" dirty="0">
                <a:solidFill>
                  <a:srgbClr val="C00000"/>
                </a:solidFill>
                <a:cs typeface="2  Titr" panose="00000700000000000000" pitchFamily="2" charset="-78"/>
              </a:rPr>
              <a:t> و 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بردگی</a:t>
            </a:r>
            <a:r>
              <a:rPr lang="fa-IR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نگه</a:t>
            </a:r>
            <a:r>
              <a:rPr lang="en-US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داشت</a:t>
            </a:r>
            <a:r>
              <a:rPr lang="fa-IR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و</a:t>
            </a:r>
            <a:r>
              <a:rPr lang="fa-IR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C00000"/>
                </a:solidFill>
                <a:cs typeface="2  Titr" panose="00000700000000000000" pitchFamily="2" charset="-78"/>
              </a:rPr>
            </a:b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فقط</a:t>
            </a:r>
            <a:r>
              <a:rPr lang="en-US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>
                <a:solidFill>
                  <a:srgbClr val="C00000"/>
                </a:solidFill>
                <a:cs typeface="2  Titr" panose="00000700000000000000" pitchFamily="2" charset="-78"/>
              </a:rPr>
              <a:t>حکم</a:t>
            </a:r>
            <a:r>
              <a:rPr lang="en-US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>
                <a:solidFill>
                  <a:srgbClr val="C00000"/>
                </a:solidFill>
                <a:cs typeface="2  Titr" panose="00000700000000000000" pitchFamily="2" charset="-78"/>
              </a:rPr>
              <a:t>به</a:t>
            </a:r>
            <a:r>
              <a:rPr lang="en-US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آزادی</a:t>
            </a:r>
            <a:r>
              <a:rPr lang="fa-IR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یهودیان</a:t>
            </a:r>
            <a:r>
              <a:rPr lang="en-US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fa-IR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کرد (والتر هینتس، داریوش و ایرانیان، ص 113). 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ادعای</a:t>
            </a:r>
            <a:r>
              <a:rPr lang="en-US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صهیونی</a:t>
            </a:r>
            <a:r>
              <a:rPr lang="fa-IR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تها</a:t>
            </a:r>
            <a:r>
              <a:rPr lang="fa-IR" sz="3000" dirty="0">
                <a:solidFill>
                  <a:srgbClr val="C00000"/>
                </a:solidFill>
                <a:cs typeface="2  Titr" panose="00000700000000000000" pitchFamily="2" charset="-78"/>
              </a:rPr>
              <a:t/>
            </a:r>
            <a:br>
              <a:rPr lang="fa-IR" sz="3000" dirty="0">
                <a:solidFill>
                  <a:srgbClr val="C00000"/>
                </a:solidFill>
                <a:cs typeface="2  Titr" panose="00000700000000000000" pitchFamily="2" charset="-78"/>
              </a:rPr>
            </a:b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این</a:t>
            </a:r>
            <a:r>
              <a:rPr lang="en-US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>
                <a:solidFill>
                  <a:srgbClr val="C00000"/>
                </a:solidFill>
                <a:cs typeface="2  Titr" panose="00000700000000000000" pitchFamily="2" charset="-78"/>
              </a:rPr>
              <a:t>است</a:t>
            </a:r>
            <a:r>
              <a:rPr lang="en-US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که</a:t>
            </a:r>
            <a:r>
              <a:rPr lang="fa-IR" sz="30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این</a:t>
            </a:r>
            <a:r>
              <a:rPr lang="fa-IR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اتفاق</a:t>
            </a:r>
            <a:r>
              <a:rPr lang="en-US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cs typeface="2  Titr" panose="00000700000000000000" pitchFamily="2" charset="-78"/>
              </a:rPr>
              <a:t>در</a:t>
            </a:r>
            <a:r>
              <a:rPr lang="en-US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fa-IR" sz="3000" dirty="0" smtClean="0">
                <a:solidFill>
                  <a:srgbClr val="C00000"/>
                </a:solidFill>
                <a:cs typeface="2  Titr" panose="00000700000000000000" pitchFamily="2" charset="-78"/>
              </a:rPr>
              <a:t>7 آبان سال 539 قبل از میلاد رخ داد!</a:t>
            </a:r>
            <a:endParaRPr lang="en-US" sz="3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5" y="9137918"/>
            <a:ext cx="144002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err="1" smtClean="0">
                <a:cs typeface="2  Titr" panose="00000700000000000000" pitchFamily="2" charset="-78"/>
              </a:rPr>
              <a:t>در</a:t>
            </a:r>
            <a:r>
              <a:rPr lang="en-US" sz="3000" dirty="0" smtClean="0">
                <a:cs typeface="2  Titr" panose="00000700000000000000" pitchFamily="2" charset="-78"/>
              </a:rPr>
              <a:t> </a:t>
            </a:r>
            <a:r>
              <a:rPr lang="fa-IR" sz="3000" dirty="0" smtClean="0">
                <a:cs typeface="2  Titr" panose="00000700000000000000" pitchFamily="2" charset="-78"/>
              </a:rPr>
              <a:t>29 </a:t>
            </a:r>
            <a:r>
              <a:rPr lang="en-US" sz="3000" dirty="0" err="1" smtClean="0">
                <a:cs typeface="2  Titr" panose="00000700000000000000" pitchFamily="2" charset="-78"/>
              </a:rPr>
              <a:t>اکتب</a:t>
            </a:r>
            <a:r>
              <a:rPr lang="fa-IR" sz="3000" dirty="0" smtClean="0">
                <a:cs typeface="2  Titr" panose="00000700000000000000" pitchFamily="2" charset="-78"/>
              </a:rPr>
              <a:t>ر 1942 مصادف با 7 آبان 1321</a:t>
            </a:r>
            <a:r>
              <a:rPr lang="fa-IR" sz="3000" dirty="0"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cs typeface="2  Titr" panose="00000700000000000000" pitchFamily="2" charset="-78"/>
              </a:rPr>
              <a:t>چرچیل</a:t>
            </a:r>
            <a:r>
              <a:rPr lang="en-US" sz="3000" dirty="0" smtClean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نخست</a:t>
            </a:r>
            <a:r>
              <a:rPr lang="en-US" sz="3000" dirty="0">
                <a:cs typeface="2  Titr" panose="00000700000000000000" pitchFamily="2" charset="-78"/>
              </a:rPr>
              <a:t> ‌</a:t>
            </a:r>
            <a:r>
              <a:rPr lang="en-US" sz="3000" dirty="0" err="1">
                <a:cs typeface="2  Titr" panose="00000700000000000000" pitchFamily="2" charset="-78"/>
              </a:rPr>
              <a:t>وزیر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انگلیس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نامه‌ای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به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smtClean="0">
                <a:cs typeface="2  Titr" panose="00000700000000000000" pitchFamily="2" charset="-78"/>
              </a:rPr>
              <a:t>ا</a:t>
            </a:r>
            <a:r>
              <a:rPr lang="fa-IR" sz="3000" dirty="0" smtClean="0">
                <a:cs typeface="2  Titr" panose="00000700000000000000" pitchFamily="2" charset="-78"/>
              </a:rPr>
              <a:t>ُ</a:t>
            </a:r>
            <a:r>
              <a:rPr lang="en-US" sz="3000" dirty="0" err="1" smtClean="0">
                <a:cs typeface="2  Titr" panose="00000700000000000000" pitchFamily="2" charset="-78"/>
              </a:rPr>
              <a:t>سق</a:t>
            </a:r>
            <a:r>
              <a:rPr lang="fa-IR" sz="3000" dirty="0" smtClean="0">
                <a:cs typeface="2  Titr" panose="00000700000000000000" pitchFamily="2" charset="-78"/>
              </a:rPr>
              <a:t>ُ</a:t>
            </a:r>
            <a:r>
              <a:rPr lang="en-US" sz="3000" dirty="0" smtClean="0">
                <a:cs typeface="2  Titr" panose="00000700000000000000" pitchFamily="2" charset="-78"/>
              </a:rPr>
              <a:t>ف</a:t>
            </a:r>
            <a:r>
              <a:rPr lang="fa-IR" sz="3000" dirty="0"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cs typeface="2  Titr" panose="00000700000000000000" pitchFamily="2" charset="-78"/>
              </a:rPr>
              <a:t>اعظم</a:t>
            </a:r>
            <a:r>
              <a:rPr lang="en-US" sz="3000" dirty="0" smtClean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کانتربری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نوشت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که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این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نامه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cs typeface="2  Titr" panose="00000700000000000000" pitchFamily="2" charset="-78"/>
              </a:rPr>
              <a:t>سنگ‌بنای</a:t>
            </a:r>
            <a:r>
              <a:rPr lang="fa-IR" sz="3000" dirty="0" smtClean="0"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cs typeface="2  Titr" panose="00000700000000000000" pitchFamily="2" charset="-78"/>
              </a:rPr>
              <a:t>تشکیل</a:t>
            </a:r>
            <a:r>
              <a:rPr lang="en-US" sz="3000" dirty="0" smtClean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کشور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جعلی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err="1">
                <a:cs typeface="2  Titr" panose="00000700000000000000" pitchFamily="2" charset="-78"/>
              </a:rPr>
              <a:t>اسرائیل</a:t>
            </a:r>
            <a:r>
              <a:rPr lang="en-US" sz="3000" dirty="0">
                <a:cs typeface="2  Titr" panose="00000700000000000000" pitchFamily="2" charset="-78"/>
              </a:rPr>
              <a:t> </a:t>
            </a:r>
            <a:r>
              <a:rPr lang="en-US" sz="3000" dirty="0" err="1" smtClean="0">
                <a:cs typeface="2  Titr" panose="00000700000000000000" pitchFamily="2" charset="-78"/>
              </a:rPr>
              <a:t>شد</a:t>
            </a:r>
            <a:r>
              <a:rPr lang="fa-IR" sz="3000" dirty="0" smtClean="0">
                <a:cs typeface="2  Titr" panose="00000700000000000000" pitchFamily="2" charset="-78"/>
              </a:rPr>
              <a:t>: </a:t>
            </a:r>
            <a:r>
              <a:rPr lang="en-US" sz="3000" dirty="0">
                <a:cs typeface="2  Titr" panose="00000700000000000000" pitchFamily="2" charset="-78"/>
              </a:rPr>
              <a:t>b2n.ir/40688</a:t>
            </a:r>
          </a:p>
          <a:p>
            <a:pPr algn="ctr"/>
            <a:endParaRPr lang="en-US" sz="3600" dirty="0"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125777" y="10186278"/>
            <a:ext cx="1847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3600" dirty="0"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" y="10342038"/>
            <a:ext cx="1440021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000" dirty="0" smtClean="0">
                <a:solidFill>
                  <a:srgbClr val="0066FF"/>
                </a:solidFill>
                <a:cs typeface="2  Titr" panose="00000700000000000000" pitchFamily="2" charset="-78"/>
              </a:rPr>
              <a:t>در </a:t>
            </a:r>
            <a:r>
              <a:rPr lang="fa-IR" sz="3000" dirty="0">
                <a:solidFill>
                  <a:srgbClr val="0066FF"/>
                </a:solidFill>
                <a:cs typeface="2  Titr" panose="00000700000000000000" pitchFamily="2" charset="-78"/>
              </a:rPr>
              <a:t>29 اکتبر 1956 (مصادف با 7 آبان 1335) ارتش رژیم </a:t>
            </a:r>
            <a:r>
              <a:rPr lang="fa-IR" sz="3000" dirty="0" smtClean="0">
                <a:solidFill>
                  <a:srgbClr val="0066FF"/>
                </a:solidFill>
                <a:cs typeface="2  Titr" panose="00000700000000000000" pitchFamily="2" charset="-78"/>
              </a:rPr>
              <a:t>صهیونیستی، صحرای سینا و </a:t>
            </a:r>
            <a:br>
              <a:rPr lang="fa-IR" sz="3000" dirty="0" smtClean="0">
                <a:solidFill>
                  <a:srgbClr val="0066FF"/>
                </a:solidFill>
                <a:cs typeface="2  Titr" panose="00000700000000000000" pitchFamily="2" charset="-78"/>
              </a:rPr>
            </a:br>
            <a:r>
              <a:rPr lang="fa-IR" sz="3000" dirty="0" smtClean="0">
                <a:solidFill>
                  <a:srgbClr val="0066FF"/>
                </a:solidFill>
                <a:cs typeface="2  Titr" panose="00000700000000000000" pitchFamily="2" charset="-78"/>
              </a:rPr>
              <a:t>کانال سوئز در مصر را </a:t>
            </a:r>
            <a:r>
              <a:rPr lang="fa-IR" sz="3000" dirty="0">
                <a:solidFill>
                  <a:srgbClr val="0066FF"/>
                </a:solidFill>
                <a:cs typeface="2  Titr" panose="00000700000000000000" pitchFamily="2" charset="-78"/>
              </a:rPr>
              <a:t>به اشغال خود </a:t>
            </a:r>
            <a:r>
              <a:rPr lang="fa-IR" sz="3000" dirty="0" smtClean="0">
                <a:solidFill>
                  <a:srgbClr val="0066FF"/>
                </a:solidFill>
                <a:cs typeface="2  Titr" panose="00000700000000000000" pitchFamily="2" charset="-78"/>
              </a:rPr>
              <a:t>درآورد: </a:t>
            </a:r>
            <a:r>
              <a:rPr lang="en-US" sz="3000" dirty="0" smtClean="0">
                <a:cs typeface="2  Titr" panose="00000700000000000000" pitchFamily="2" charset="-78"/>
              </a:rPr>
              <a:t>b2n.ir/54251</a:t>
            </a:r>
            <a:r>
              <a:rPr lang="fa-IR" sz="3000" dirty="0" smtClean="0">
                <a:solidFill>
                  <a:srgbClr val="0066FF"/>
                </a:solidFill>
                <a:cs typeface="2  Titr" panose="00000700000000000000" pitchFamily="2" charset="-78"/>
              </a:rPr>
              <a:t> که </a:t>
            </a:r>
            <a:r>
              <a:rPr lang="fa-IR" sz="3000" dirty="0">
                <a:solidFill>
                  <a:srgbClr val="0066FF"/>
                </a:solidFill>
                <a:cs typeface="2  Titr" panose="00000700000000000000" pitchFamily="2" charset="-78"/>
              </a:rPr>
              <a:t>در </a:t>
            </a:r>
            <a:r>
              <a:rPr lang="fa-IR" sz="3000" dirty="0" smtClean="0">
                <a:solidFill>
                  <a:srgbClr val="0066FF"/>
                </a:solidFill>
                <a:cs typeface="2  Titr" panose="00000700000000000000" pitchFamily="2" charset="-78"/>
              </a:rPr>
              <a:t>نوع خود </a:t>
            </a:r>
            <a:r>
              <a:rPr lang="fa-IR" sz="3000" dirty="0">
                <a:solidFill>
                  <a:srgbClr val="0066FF"/>
                </a:solidFill>
                <a:cs typeface="2  Titr" panose="00000700000000000000" pitchFamily="2" charset="-78"/>
              </a:rPr>
              <a:t>یک </a:t>
            </a:r>
            <a:r>
              <a:rPr lang="fa-IR" sz="3000" dirty="0" smtClean="0">
                <a:solidFill>
                  <a:srgbClr val="0066FF"/>
                </a:solidFill>
                <a:cs typeface="2  Titr" panose="00000700000000000000" pitchFamily="2" charset="-78"/>
              </a:rPr>
              <a:t>موفقیت بزرگ </a:t>
            </a:r>
            <a:r>
              <a:rPr lang="fa-IR" sz="3000" dirty="0">
                <a:solidFill>
                  <a:srgbClr val="0066FF"/>
                </a:solidFill>
                <a:cs typeface="2  Titr" panose="00000700000000000000" pitchFamily="2" charset="-78"/>
              </a:rPr>
              <a:t>برای اسرائیل شمرده می‌شد. اسرائیلی که رسماً از نیل تا فرات (و حتی اروند) را  مِلک خود می‌داند!</a:t>
            </a:r>
            <a:endParaRPr lang="en-US" sz="3000" dirty="0">
              <a:solidFill>
                <a:srgbClr val="0066FF"/>
              </a:solidFill>
              <a:cs typeface="2  Titr" panose="00000700000000000000" pitchFamily="2" charset="-78"/>
            </a:endParaRPr>
          </a:p>
          <a:p>
            <a:pPr algn="ctr"/>
            <a:endParaRPr lang="en-US" sz="3600" dirty="0">
              <a:solidFill>
                <a:srgbClr val="0099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68538" y="10171740"/>
            <a:ext cx="8382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600" dirty="0">
              <a:solidFill>
                <a:srgbClr val="0099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2341563" y="11570374"/>
            <a:ext cx="7197726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sz="3200" dirty="0">
              <a:solidFill>
                <a:srgbClr val="009900"/>
              </a:solidFill>
              <a:cs typeface="2  Titr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" y="4664901"/>
            <a:ext cx="14400218" cy="253047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30" y="5962036"/>
            <a:ext cx="622971" cy="62297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222006" y="6007858"/>
            <a:ext cx="1545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/>
              <a:t>ir_bastan</a:t>
            </a:r>
            <a:endParaRPr lang="fa-IR" sz="28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23" y="6053022"/>
            <a:ext cx="429244" cy="42924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-149151" y="11916730"/>
            <a:ext cx="1440021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000" dirty="0" smtClean="0">
                <a:cs typeface="2  Titr" panose="00000700000000000000" pitchFamily="2" charset="-78"/>
              </a:rPr>
              <a:t>29 اکتبر 1948 (7 آبان) عملیات حیرام و اشغال منطقه فوق استراتژیک الجلیل </a:t>
            </a:r>
            <a:r>
              <a:rPr lang="en-US" sz="3600" b="1" dirty="0">
                <a:cs typeface="2  Titr" panose="00000700000000000000" pitchFamily="2" charset="-78"/>
              </a:rPr>
              <a:t>Galilee </a:t>
            </a:r>
            <a:r>
              <a:rPr lang="fa-IR" sz="3600" b="1" dirty="0" smtClean="0">
                <a:cs typeface="2  Titr" panose="00000700000000000000" pitchFamily="2" charset="-78"/>
              </a:rPr>
              <a:t> </a:t>
            </a:r>
            <a:r>
              <a:rPr lang="fa-IR" sz="3000" dirty="0" smtClean="0">
                <a:cs typeface="2  Titr" panose="00000700000000000000" pitchFamily="2" charset="-78"/>
              </a:rPr>
              <a:t>توسط</a:t>
            </a:r>
            <a:br>
              <a:rPr lang="fa-IR" sz="3000" dirty="0" smtClean="0">
                <a:cs typeface="2  Titr" panose="00000700000000000000" pitchFamily="2" charset="-78"/>
              </a:rPr>
            </a:br>
            <a:r>
              <a:rPr lang="fa-IR" sz="3000" dirty="0" smtClean="0">
                <a:cs typeface="2  Titr" panose="00000700000000000000" pitchFamily="2" charset="-78"/>
              </a:rPr>
              <a:t>ارتش رژیم صهیونیستی. همچنین 29 اکتبر 1956 مصادف با 7 آبان، قتل عام مسلمان بی‌گناه در</a:t>
            </a:r>
            <a:br>
              <a:rPr lang="fa-IR" sz="3000" dirty="0" smtClean="0">
                <a:cs typeface="2  Titr" panose="00000700000000000000" pitchFamily="2" charset="-78"/>
              </a:rPr>
            </a:br>
            <a:r>
              <a:rPr lang="fa-IR" sz="3000" dirty="0" smtClean="0">
                <a:cs typeface="2  Titr" panose="00000700000000000000" pitchFamily="2" charset="-78"/>
              </a:rPr>
              <a:t>روستای کفر قاسم (</a:t>
            </a:r>
            <a:r>
              <a:rPr lang="en-US" sz="3600" b="1" dirty="0" err="1">
                <a:cs typeface="2  Titr" panose="00000700000000000000" pitchFamily="2" charset="-78"/>
              </a:rPr>
              <a:t>Kafr</a:t>
            </a:r>
            <a:r>
              <a:rPr lang="en-US" sz="3600" b="1" dirty="0">
                <a:cs typeface="2  Titr" panose="00000700000000000000" pitchFamily="2" charset="-78"/>
              </a:rPr>
              <a:t> </a:t>
            </a:r>
            <a:r>
              <a:rPr lang="en-US" sz="3600" b="1" dirty="0" err="1">
                <a:cs typeface="2  Titr" panose="00000700000000000000" pitchFamily="2" charset="-78"/>
              </a:rPr>
              <a:t>Qasim</a:t>
            </a:r>
            <a:r>
              <a:rPr lang="fa-IR" sz="3000" dirty="0" smtClean="0">
                <a:cs typeface="2  Titr" panose="00000700000000000000" pitchFamily="2" charset="-78"/>
              </a:rPr>
              <a:t>): </a:t>
            </a:r>
            <a:r>
              <a:rPr lang="en-US" sz="3000" dirty="0" smtClean="0">
                <a:cs typeface="2  Titr" panose="00000700000000000000" pitchFamily="2" charset="-78"/>
              </a:rPr>
              <a:t>b2n.ir/22891</a:t>
            </a:r>
            <a:r>
              <a:rPr lang="fa-IR" sz="3000" dirty="0" smtClean="0">
                <a:cs typeface="2  Titr" panose="00000700000000000000" pitchFamily="2" charset="-78"/>
              </a:rPr>
              <a:t> که همه این حوادث در باور صهیونیست‌ها، نمادی</a:t>
            </a:r>
            <a:br>
              <a:rPr lang="fa-IR" sz="3000" dirty="0" smtClean="0">
                <a:cs typeface="2  Titr" panose="00000700000000000000" pitchFamily="2" charset="-78"/>
              </a:rPr>
            </a:br>
            <a:r>
              <a:rPr lang="fa-IR" sz="3000" smtClean="0">
                <a:cs typeface="2  Titr" panose="00000700000000000000" pitchFamily="2" charset="-78"/>
              </a:rPr>
              <a:t>از </a:t>
            </a:r>
            <a:r>
              <a:rPr lang="fa-IR" sz="3000" smtClean="0">
                <a:cs typeface="2  Titr" panose="00000700000000000000" pitchFamily="2" charset="-78"/>
              </a:rPr>
              <a:t>پیروزی‌ها و </a:t>
            </a:r>
            <a:r>
              <a:rPr lang="fa-IR" sz="3000" smtClean="0">
                <a:cs typeface="2  Titr" panose="00000700000000000000" pitchFamily="2" charset="-78"/>
              </a:rPr>
              <a:t>برتری </a:t>
            </a:r>
            <a:r>
              <a:rPr lang="fa-IR" sz="3000" dirty="0" smtClean="0">
                <a:cs typeface="2  Titr" panose="00000700000000000000" pitchFamily="2" charset="-78"/>
              </a:rPr>
              <a:t>قوم </a:t>
            </a:r>
            <a:r>
              <a:rPr lang="fa-IR" sz="3000" smtClean="0">
                <a:cs typeface="2  Titr" panose="00000700000000000000" pitchFamily="2" charset="-78"/>
              </a:rPr>
              <a:t>یهود </a:t>
            </a:r>
            <a:r>
              <a:rPr lang="fa-IR" sz="3000" smtClean="0">
                <a:cs typeface="2  Titr" panose="00000700000000000000" pitchFamily="2" charset="-78"/>
              </a:rPr>
              <a:t>است</a:t>
            </a:r>
            <a:r>
              <a:rPr lang="fa-IR" sz="3000" dirty="0" smtClean="0">
                <a:cs typeface="2  Titr" panose="00000700000000000000" pitchFamily="2" charset="-78"/>
              </a:rPr>
              <a:t>. </a:t>
            </a:r>
            <a:endParaRPr lang="en-US" sz="3600" dirty="0"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33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4155</TotalTime>
  <Words>133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2  Titr</vt:lpstr>
      <vt:lpstr>Arial</vt:lpstr>
      <vt:lpstr>Calibri</vt:lpstr>
      <vt:lpstr>Calibri Light</vt:lpstr>
      <vt:lpstr>2_Office Theme</vt:lpstr>
      <vt:lpstr>اسراییل عروسک‌گردان نمایش 7 آبان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446</cp:revision>
  <dcterms:created xsi:type="dcterms:W3CDTF">2019-05-11T09:22:03Z</dcterms:created>
  <dcterms:modified xsi:type="dcterms:W3CDTF">2019-10-22T09:45:48Z</dcterms:modified>
</cp:coreProperties>
</file>