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90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000"/>
    <a:srgbClr val="365422"/>
    <a:srgbClr val="E60000"/>
    <a:srgbClr val="FF2D2D"/>
    <a:srgbClr val="0069B8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110" d="100"/>
          <a:sy n="110" d="100"/>
        </p:scale>
        <p:origin x="1602" y="352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03/12/1440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2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1711" y="3801776"/>
            <a:ext cx="8559410" cy="4246711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fa-IR" sz="4800" dirty="0" smtClean="0">
                <a:cs typeface="2  Titr" pitchFamily="2" charset="-78"/>
              </a:rPr>
              <a:t>شهدای افغانستانی </a:t>
            </a:r>
            <a:r>
              <a:rPr lang="fa-IR" sz="4800" dirty="0" smtClean="0">
                <a:solidFill>
                  <a:srgbClr val="FF0000"/>
                </a:solidFill>
                <a:cs typeface="2  Titr" pitchFamily="2" charset="-78"/>
              </a:rPr>
              <a:t>2500</a:t>
            </a:r>
            <a:r>
              <a:rPr lang="fa-IR" sz="4800" dirty="0" smtClean="0">
                <a:cs typeface="2  Titr" pitchFamily="2" charset="-78"/>
              </a:rPr>
              <a:t> نفر</a:t>
            </a:r>
            <a:br>
              <a:rPr lang="fa-IR" sz="4800" dirty="0" smtClean="0">
                <a:cs typeface="2  Titr" pitchFamily="2" charset="-78"/>
              </a:rPr>
            </a:br>
            <a:r>
              <a:rPr lang="fa-IR" sz="4800" dirty="0" smtClean="0">
                <a:cs typeface="2  Titr" pitchFamily="2" charset="-78"/>
              </a:rPr>
              <a:t>شهدای </a:t>
            </a:r>
            <a:r>
              <a:rPr lang="fa-IR" sz="4800" dirty="0">
                <a:cs typeface="2  Titr" pitchFamily="2" charset="-78"/>
              </a:rPr>
              <a:t>بحرینی: </a:t>
            </a:r>
            <a:r>
              <a:rPr lang="fa-IR" sz="4800" dirty="0">
                <a:solidFill>
                  <a:srgbClr val="FF0000"/>
                </a:solidFill>
                <a:cs typeface="2  Titr" pitchFamily="2" charset="-78"/>
              </a:rPr>
              <a:t>11</a:t>
            </a:r>
            <a:r>
              <a:rPr lang="fa-IR" sz="4800" dirty="0">
                <a:cs typeface="2  Titr" pitchFamily="2" charset="-78"/>
              </a:rPr>
              <a:t> </a:t>
            </a:r>
            <a:r>
              <a:rPr lang="fa-IR" sz="4800" dirty="0" smtClean="0">
                <a:cs typeface="2  Titr" pitchFamily="2" charset="-78"/>
              </a:rPr>
              <a:t>نفر</a:t>
            </a:r>
            <a:br>
              <a:rPr lang="fa-IR" sz="4800" dirty="0" smtClean="0">
                <a:cs typeface="2  Titr" pitchFamily="2" charset="-78"/>
              </a:rPr>
            </a:br>
            <a:r>
              <a:rPr lang="fa-IR" sz="4800" dirty="0" smtClean="0">
                <a:cs typeface="2  Titr" pitchFamily="2" charset="-78"/>
              </a:rPr>
              <a:t>شهدای </a:t>
            </a:r>
            <a:r>
              <a:rPr lang="fa-IR" sz="4800" dirty="0">
                <a:cs typeface="2  Titr" pitchFamily="2" charset="-78"/>
              </a:rPr>
              <a:t>عراقی (مُعاودین) </a:t>
            </a:r>
            <a:r>
              <a:rPr lang="fa-IR" sz="4800" dirty="0">
                <a:solidFill>
                  <a:srgbClr val="FF0000"/>
                </a:solidFill>
                <a:cs typeface="2  Titr" pitchFamily="2" charset="-78"/>
              </a:rPr>
              <a:t>300</a:t>
            </a:r>
            <a:r>
              <a:rPr lang="fa-IR" sz="4800" dirty="0">
                <a:cs typeface="2  Titr" pitchFamily="2" charset="-78"/>
              </a:rPr>
              <a:t> </a:t>
            </a:r>
            <a:r>
              <a:rPr lang="fa-IR" sz="4800" dirty="0" smtClean="0">
                <a:cs typeface="2  Titr" pitchFamily="2" charset="-78"/>
              </a:rPr>
              <a:t>نفر</a:t>
            </a:r>
            <a:br>
              <a:rPr lang="fa-IR" sz="4800" dirty="0" smtClean="0">
                <a:cs typeface="2  Titr" pitchFamily="2" charset="-78"/>
              </a:rPr>
            </a:br>
            <a:r>
              <a:rPr lang="fa-IR" sz="3600" dirty="0" smtClean="0">
                <a:cs typeface="2  Yekan" pitchFamily="2" charset="-78"/>
              </a:rPr>
              <a:t>آمارهای غیررسمی تعداد شهدای افغانستانی دفاع مقدس را تا ۴۵۰۰ نفر و تعداد شهدای عراقی را تا ۲۵۰۰ نفر شمرده است + شهدای پاکستانی و...</a:t>
            </a:r>
            <a:endParaRPr lang="en-US" sz="3600" dirty="0">
              <a:solidFill>
                <a:srgbClr val="FF0000"/>
              </a:solidFill>
              <a:cs typeface="2  Yek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44272"/>
            <a:ext cx="14400213" cy="144284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4400" dirty="0" smtClean="0">
                <a:solidFill>
                  <a:srgbClr val="7030A0"/>
                </a:solidFill>
                <a:cs typeface="2  Titr" pitchFamily="2" charset="-78"/>
              </a:rPr>
              <a:t>تعداد شهدای کورش پرست و روشنفکرنماهای آریایی‌گرا که به اسلام و انقلاب فحاشی می‌کنند: 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ص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فر</a:t>
            </a:r>
            <a:r>
              <a:rPr lang="fa-IR" sz="4400" dirty="0" smtClean="0">
                <a:cs typeface="2  Titr" pitchFamily="2" charset="-78"/>
              </a:rPr>
              <a:t> نفر!</a:t>
            </a:r>
            <a:endParaRPr lang="en-US" sz="4400" dirty="0">
              <a:cs typeface="2  Titr" pitchFamily="2" charset="-78"/>
            </a:endParaRPr>
          </a:p>
        </p:txBody>
      </p:sp>
      <p:pic>
        <p:nvPicPr>
          <p:cNvPr id="1026" name="Picture 2" descr="Image result for ‫شهدای افغانستانی دفاع مقدس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7438" y="3586845"/>
            <a:ext cx="3850494" cy="237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7438" y="6949842"/>
            <a:ext cx="5405486" cy="2988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534962" y="5600700"/>
            <a:ext cx="8819220" cy="2991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endParaRPr lang="en-US" sz="1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55" y="3942685"/>
            <a:ext cx="5623848" cy="412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580993" y="5265712"/>
            <a:ext cx="8773189" cy="1391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endParaRPr lang="en-US" sz="4400" dirty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14400213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7200" dirty="0" smtClean="0">
                <a:cs typeface="2  Titr" pitchFamily="2" charset="-78"/>
              </a:rPr>
              <a:t>نگاهی به </a:t>
            </a:r>
            <a:r>
              <a:rPr lang="fa-IR" sz="7200" dirty="0">
                <a:solidFill>
                  <a:srgbClr val="FF0000"/>
                </a:solidFill>
                <a:cs typeface="2  Titr" pitchFamily="2" charset="-78"/>
              </a:rPr>
              <a:t>۴۵۶۵</a:t>
            </a:r>
            <a:r>
              <a:rPr lang="fa-IR" sz="7200" dirty="0">
                <a:solidFill>
                  <a:srgbClr val="B80000"/>
                </a:solidFill>
                <a:cs typeface="2  Titr" pitchFamily="2" charset="-78"/>
              </a:rPr>
              <a:t> </a:t>
            </a:r>
            <a:r>
              <a:rPr lang="fa-IR" sz="7200" dirty="0" smtClean="0">
                <a:cs typeface="2  Titr" pitchFamily="2" charset="-78"/>
              </a:rPr>
              <a:t>شهید غیر ایرانی دفاع مقدس</a:t>
            </a:r>
            <a:endParaRPr lang="en-US" sz="6600" dirty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78226" y="2156975"/>
            <a:ext cx="2174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@</a:t>
            </a:r>
            <a:r>
              <a:rPr lang="en-US" sz="2800" b="1" dirty="0" err="1"/>
              <a:t>roshangarii</a:t>
            </a:r>
            <a:endParaRPr lang="fa-IR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-42855" y="1647853"/>
            <a:ext cx="143970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در زمان دفاع مقدس، هزاران نفر از مسلمانان شیعه غیر ایرانی از کشورهای افغانستان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، عراق، پاکستان، بحرین، یمن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،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حتی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فرانسه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به ایران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آمدند و در دفاع از انقلاب به جبهه رفتند و بسیاری از آنان به شهادت رسیدند. </a:t>
            </a: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برای نمونه:</a:t>
            </a:r>
            <a:endParaRPr lang="en-US" sz="3600" dirty="0">
              <a:solidFill>
                <a:srgbClr val="C00000"/>
              </a:solidFill>
              <a:cs typeface="2  Titr" pitchFamily="2" charset="-78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9938702"/>
            <a:ext cx="14443068" cy="2663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4400" dirty="0" smtClean="0">
                <a:cs typeface="2  Titr" pitchFamily="2" charset="-78"/>
              </a:rPr>
              <a:t>تعداد موبدان زرتشتی که شهید شدند: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صفر</a:t>
            </a:r>
            <a:r>
              <a:rPr lang="fa-IR" sz="4400" dirty="0" smtClean="0">
                <a:cs typeface="2  Titr" pitchFamily="2" charset="-78"/>
              </a:rPr>
              <a:t> نفر! 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4400" dirty="0" smtClean="0">
                <a:cs typeface="2  Titr" pitchFamily="2" charset="-78"/>
              </a:rPr>
              <a:t>تعداد شهدای داوطلب زرتشتی: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۱ </a:t>
            </a:r>
            <a:r>
              <a:rPr lang="fa-IR" sz="4400" dirty="0" smtClean="0">
                <a:cs typeface="2  Titr" pitchFamily="2" charset="-78"/>
              </a:rPr>
              <a:t>نفر یا به روایتی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 ۲ </a:t>
            </a:r>
            <a:r>
              <a:rPr lang="fa-IR" sz="4400" dirty="0" smtClean="0">
                <a:cs typeface="2  Titr" pitchFamily="2" charset="-78"/>
              </a:rPr>
              <a:t>نفر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4400" dirty="0" smtClean="0">
                <a:cs typeface="2  Titr" pitchFamily="2" charset="-78"/>
              </a:rPr>
              <a:t>البته تعداد شهدای زرتشتی تا  ۱۷ نفر هم گفته شده که اکثر این‌ها</a:t>
            </a:r>
            <a:br>
              <a:rPr lang="fa-IR" sz="4400" dirty="0" smtClean="0">
                <a:cs typeface="2  Titr" pitchFamily="2" charset="-78"/>
              </a:rPr>
            </a:br>
            <a:r>
              <a:rPr lang="fa-IR" sz="4400" dirty="0" smtClean="0">
                <a:cs typeface="2  Titr" pitchFamily="2" charset="-78"/>
              </a:rPr>
              <a:t>یا کادر ارتش بودند یا سرباز وظیفه و برخی هم در بمباران کشته شدند</a:t>
            </a:r>
          </a:p>
        </p:txBody>
      </p:sp>
      <p:sp>
        <p:nvSpPr>
          <p:cNvPr id="7" name="Rectangle 6"/>
          <p:cNvSpPr/>
          <p:nvPr/>
        </p:nvSpPr>
        <p:spPr>
          <a:xfrm>
            <a:off x="-43649" y="13432225"/>
            <a:ext cx="143978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200" b="1" dirty="0"/>
              <a:t>yon.ir/3LRxm</a:t>
            </a:r>
            <a:r>
              <a:rPr lang="fa-IR" sz="3200" b="1" dirty="0"/>
              <a:t>  </a:t>
            </a:r>
            <a:r>
              <a:rPr lang="fa-IR" sz="3200" b="1" dirty="0" smtClean="0"/>
              <a:t>و  </a:t>
            </a:r>
            <a:r>
              <a:rPr lang="en-US" sz="3200" b="1" dirty="0" smtClean="0"/>
              <a:t>yon.ir/afgn33</a:t>
            </a:r>
            <a:r>
              <a:rPr lang="fa-IR" sz="3200" b="1" dirty="0" smtClean="0"/>
              <a:t>  و </a:t>
            </a:r>
            <a:r>
              <a:rPr lang="en-US" sz="3200" b="1" dirty="0" smtClean="0"/>
              <a:t>yon.ir/</a:t>
            </a:r>
            <a:r>
              <a:rPr lang="en-US" sz="3200" b="1" dirty="0" err="1" smtClean="0"/>
              <a:t>YubFf</a:t>
            </a:r>
            <a:endParaRPr lang="en-US" sz="3200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9" y="3815641"/>
            <a:ext cx="631080" cy="63108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99642" y="3869571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/>
              <a:t>ir_bastan</a:t>
            </a:r>
            <a:endParaRPr lang="fa-IR" sz="2800" b="1" dirty="0"/>
          </a:p>
        </p:txBody>
      </p:sp>
    </p:spTree>
    <p:extLst>
      <p:ext uri="{BB962C8B-B14F-4D97-AF65-F5344CB8AC3E}">
        <p14:creationId xmlns:p14="http://schemas.microsoft.com/office/powerpoint/2010/main" val="31337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3089</TotalTime>
  <Words>121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شهدای افغانستانی 2500 نفر شهدای بحرینی: 11 نفر شهدای عراقی (مُعاودین) 300 نفر آمارهای غیررسمی تعداد شهدای افغانستانی دفاع مقدس را تا ۴۵۰۰ نفر و تعداد شهدای عراقی را تا ۲۵۰۰ نفر شمرده است + شهدای پاکستانی و...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314</cp:revision>
  <dcterms:created xsi:type="dcterms:W3CDTF">2019-05-11T09:22:03Z</dcterms:created>
  <dcterms:modified xsi:type="dcterms:W3CDTF">2019-08-03T20:25:03Z</dcterms:modified>
</cp:coreProperties>
</file>