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0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828032"/>
            <a:ext cx="9144000" cy="4315968"/>
          </a:xfrm>
        </p:spPr>
        <p:txBody>
          <a:bodyPr>
            <a:normAutofit/>
          </a:bodyPr>
          <a:lstStyle/>
          <a:p>
            <a:pPr marL="0" indent="0" algn="ctr" rtl="1">
              <a:lnSpc>
                <a:spcPct val="100000"/>
              </a:lnSpc>
              <a:buNone/>
            </a:pPr>
            <a:r>
              <a:rPr lang="fa-IR" dirty="0" smtClean="0">
                <a:cs typeface="2  Titr" panose="00000700000000000000" pitchFamily="2" charset="-78"/>
              </a:rPr>
              <a:t>روزی </a:t>
            </a:r>
            <a:r>
              <a:rPr lang="fa-IR" dirty="0" smtClean="0">
                <a:solidFill>
                  <a:srgbClr val="A8A400"/>
                </a:solidFill>
                <a:cs typeface="2  Titr" panose="00000700000000000000" pitchFamily="2" charset="-78"/>
              </a:rPr>
              <a:t>علی </a:t>
            </a:r>
            <a:r>
              <a:rPr lang="fa-IR" dirty="0" smtClean="0">
                <a:solidFill>
                  <a:srgbClr val="A8A400"/>
                </a:solidFill>
                <a:cs typeface="2  Titr" panose="00000700000000000000" pitchFamily="2" charset="-78"/>
                <a:sym typeface="Abo-thar" panose="05010101010101010101" pitchFamily="2" charset="2"/>
              </a:rPr>
              <a:t></a:t>
            </a:r>
            <a:r>
              <a:rPr lang="fa-IR" dirty="0" smtClean="0">
                <a:solidFill>
                  <a:srgbClr val="A8A400"/>
                </a:solidFill>
                <a:cs typeface="2  Titr" panose="00000700000000000000" pitchFamily="2" charset="-78"/>
              </a:rPr>
              <a:t> </a:t>
            </a:r>
            <a:r>
              <a:rPr lang="fa-IR" dirty="0" smtClean="0">
                <a:cs typeface="2  Titr" panose="00000700000000000000" pitchFamily="2" charset="-78"/>
              </a:rPr>
              <a:t>در مسجد کوفه، مردم را موعظه می‌کردند. گروهی</a:t>
            </a:r>
            <a:br>
              <a:rPr lang="fa-IR" dirty="0" smtClean="0">
                <a:cs typeface="2  Titr" panose="00000700000000000000" pitchFamily="2" charset="-78"/>
              </a:rPr>
            </a:br>
            <a:r>
              <a:rPr lang="fa-IR" dirty="0" smtClean="0">
                <a:cs typeface="2  Titr" panose="00000700000000000000" pitchFamily="2" charset="-78"/>
              </a:rPr>
              <a:t>از ایرانیانِ تازه مسلمان شده، در صف اول نشسته و گوش می‌دادند. </a:t>
            </a:r>
            <a:r>
              <a:rPr lang="fa-IR" dirty="0">
                <a:cs typeface="2  Titr" panose="00000700000000000000" pitchFamily="2" charset="-78"/>
              </a:rPr>
              <a:t>در این هنگام </a:t>
            </a:r>
            <a:r>
              <a:rPr lang="fa-IR" dirty="0">
                <a:solidFill>
                  <a:schemeClr val="accent2"/>
                </a:solidFill>
                <a:cs typeface="2  Titr" panose="00000700000000000000" pitchFamily="2" charset="-78"/>
              </a:rPr>
              <a:t>اشعث بن قیس </a:t>
            </a:r>
            <a:r>
              <a:rPr lang="fa-IR" dirty="0">
                <a:cs typeface="2  Titr" panose="00000700000000000000" pitchFamily="2" charset="-78"/>
              </a:rPr>
              <a:t>وارد مسجد شد و با عصبانیت فریاد زد: </a:t>
            </a:r>
            <a:r>
              <a:rPr lang="fa-IR" dirty="0">
                <a:solidFill>
                  <a:srgbClr val="0D8CFF"/>
                </a:solidFill>
                <a:cs typeface="2  Titr" panose="00000700000000000000" pitchFamily="2" charset="-78"/>
              </a:rPr>
              <a:t>چرا بر سر </a:t>
            </a:r>
            <a:r>
              <a:rPr lang="fa-IR" dirty="0" smtClean="0">
                <a:solidFill>
                  <a:srgbClr val="0D8CFF"/>
                </a:solidFill>
                <a:cs typeface="2  Titr" panose="00000700000000000000" pitchFamily="2" charset="-78"/>
              </a:rPr>
              <a:t>این‌ها </a:t>
            </a:r>
            <a:r>
              <a:rPr lang="fa-IR" dirty="0">
                <a:solidFill>
                  <a:srgbClr val="0D8CFF"/>
                </a:solidFill>
                <a:cs typeface="2  Titr" panose="00000700000000000000" pitchFamily="2" charset="-78"/>
              </a:rPr>
              <a:t>(ایرانیان) </a:t>
            </a:r>
            <a:r>
              <a:rPr lang="fa-IR" dirty="0" smtClean="0">
                <a:solidFill>
                  <a:srgbClr val="0D8CFF"/>
                </a:solidFill>
                <a:cs typeface="2  Titr" panose="00000700000000000000" pitchFamily="2" charset="-78"/>
              </a:rPr>
              <a:t>نمی‌کوبی؟ </a:t>
            </a:r>
            <a:r>
              <a:rPr lang="fa-IR" dirty="0">
                <a:cs typeface="2  Titr" panose="00000700000000000000" pitchFamily="2" charset="-78"/>
              </a:rPr>
              <a:t>حضرت پاسخ دادند: وَاللهِ </a:t>
            </a:r>
            <a:r>
              <a:rPr lang="fa-IR" dirty="0" smtClean="0">
                <a:cs typeface="2  Titr" panose="00000700000000000000" pitchFamily="2" charset="-78"/>
              </a:rPr>
              <a:t>لَضَرَبَنَّکُم</a:t>
            </a:r>
            <a:br>
              <a:rPr lang="fa-IR" dirty="0" smtClean="0">
                <a:cs typeface="2  Titr" panose="00000700000000000000" pitchFamily="2" charset="-78"/>
              </a:rPr>
            </a:br>
            <a:r>
              <a:rPr lang="fa-IR" dirty="0" smtClean="0">
                <a:cs typeface="2  Titr" panose="00000700000000000000" pitchFamily="2" charset="-78"/>
              </a:rPr>
              <a:t>عَلَی</a:t>
            </a:r>
            <a:r>
              <a:rPr lang="fa-IR" dirty="0">
                <a:cs typeface="2  Titr" panose="00000700000000000000" pitchFamily="2" charset="-78"/>
              </a:rPr>
              <a:t> </a:t>
            </a:r>
            <a:r>
              <a:rPr lang="fa-IR" dirty="0" smtClean="0">
                <a:cs typeface="2  Titr" panose="00000700000000000000" pitchFamily="2" charset="-78"/>
              </a:rPr>
              <a:t>الدّينِ </a:t>
            </a:r>
            <a:r>
              <a:rPr lang="fa-IR" dirty="0">
                <a:cs typeface="2  Titr" panose="00000700000000000000" pitchFamily="2" charset="-78"/>
              </a:rPr>
              <a:t>عَوداً کَمَا ضَرَبتُموهُم عَلَيهِ </a:t>
            </a:r>
            <a:r>
              <a:rPr lang="fa-IR" dirty="0" smtClean="0">
                <a:cs typeface="2  Titr" panose="00000700000000000000" pitchFamily="2" charset="-78"/>
              </a:rPr>
              <a:t>بَدءً </a:t>
            </a:r>
            <a:r>
              <a:rPr lang="fa-IR" dirty="0" smtClean="0">
                <a:solidFill>
                  <a:srgbClr val="FF0066"/>
                </a:solidFill>
                <a:cs typeface="2  Titr" panose="00000700000000000000" pitchFamily="2" charset="-78"/>
              </a:rPr>
              <a:t>بخدا قسم کار به جایی خواهد رسید که ایرانیان بر سر شما خواهند کوبید و شما را به اسلام برخواهند</a:t>
            </a:r>
            <a:br>
              <a:rPr lang="fa-IR" dirty="0" smtClean="0">
                <a:solidFill>
                  <a:srgbClr val="FF0066"/>
                </a:solidFill>
                <a:cs typeface="2  Titr" panose="00000700000000000000" pitchFamily="2" charset="-78"/>
              </a:rPr>
            </a:br>
            <a:r>
              <a:rPr lang="fa-IR" dirty="0" smtClean="0">
                <a:solidFill>
                  <a:srgbClr val="FF0066"/>
                </a:solidFill>
                <a:cs typeface="2  Titr" panose="00000700000000000000" pitchFamily="2" charset="-78"/>
              </a:rPr>
              <a:t>گرداند. </a:t>
            </a:r>
            <a:r>
              <a:rPr lang="fa-IR" dirty="0" smtClean="0">
                <a:cs typeface="2  Titr" panose="00000700000000000000" pitchFamily="2" charset="-78"/>
              </a:rPr>
              <a:t>محبت </a:t>
            </a:r>
            <a:r>
              <a:rPr lang="fa-IR" dirty="0" smtClean="0">
                <a:solidFill>
                  <a:srgbClr val="A8A400"/>
                </a:solidFill>
                <a:cs typeface="2  Titr" panose="00000700000000000000" pitchFamily="2" charset="-78"/>
              </a:rPr>
              <a:t>علی</a:t>
            </a:r>
            <a:r>
              <a:rPr lang="fa-IR" dirty="0" smtClean="0">
                <a:cs typeface="2  Titr" panose="00000700000000000000" pitchFamily="2" charset="-78"/>
              </a:rPr>
              <a:t> </a:t>
            </a:r>
            <a:r>
              <a:rPr lang="fa-IR" dirty="0">
                <a:solidFill>
                  <a:srgbClr val="A8A400"/>
                </a:solidFill>
                <a:cs typeface="2  Titr" panose="00000700000000000000" pitchFamily="2" charset="-78"/>
                <a:sym typeface="Abo-thar" panose="05010101010101010101" pitchFamily="2" charset="2"/>
              </a:rPr>
              <a:t></a:t>
            </a:r>
            <a:r>
              <a:rPr lang="fa-IR" dirty="0" smtClean="0">
                <a:cs typeface="2  Titr" panose="00000700000000000000" pitchFamily="2" charset="-78"/>
              </a:rPr>
              <a:t> حکایت یک روز و دو روز نیست. با گوشت </a:t>
            </a:r>
            <a:br>
              <a:rPr lang="fa-IR" dirty="0" smtClean="0">
                <a:cs typeface="2  Titr" panose="00000700000000000000" pitchFamily="2" charset="-78"/>
              </a:rPr>
            </a:br>
            <a:r>
              <a:rPr lang="fa-IR" dirty="0" smtClean="0">
                <a:cs typeface="2  Titr" panose="00000700000000000000" pitchFamily="2" charset="-78"/>
              </a:rPr>
              <a:t>خون ایرانیان عجین شده است.</a:t>
            </a:r>
          </a:p>
          <a:p>
            <a:pPr marL="0" indent="0" algn="ctr" rtl="1">
              <a:lnSpc>
                <a:spcPct val="100000"/>
              </a:lnSpc>
              <a:buNone/>
            </a:pPr>
            <a:r>
              <a:rPr lang="fa-IR" sz="2400" dirty="0">
                <a:solidFill>
                  <a:srgbClr val="6AA343"/>
                </a:solidFill>
                <a:cs typeface="2  Titr" panose="00000700000000000000" pitchFamily="2" charset="-78"/>
              </a:rPr>
              <a:t>ابن أبی </a:t>
            </a:r>
            <a:r>
              <a:rPr lang="fa-IR" sz="2400" dirty="0" smtClean="0">
                <a:solidFill>
                  <a:srgbClr val="6AA343"/>
                </a:solidFill>
                <a:cs typeface="2  Titr" panose="00000700000000000000" pitchFamily="2" charset="-78"/>
              </a:rPr>
              <a:t>الحديد، </a:t>
            </a:r>
            <a:r>
              <a:rPr lang="fa-IR" sz="2400" dirty="0">
                <a:solidFill>
                  <a:srgbClr val="6AA343"/>
                </a:solidFill>
                <a:cs typeface="2  Titr" panose="00000700000000000000" pitchFamily="2" charset="-78"/>
              </a:rPr>
              <a:t>شرح نهج البلاغة، </a:t>
            </a:r>
            <a:r>
              <a:rPr lang="fa-IR" sz="2400" dirty="0" smtClean="0">
                <a:solidFill>
                  <a:srgbClr val="6AA343"/>
                </a:solidFill>
                <a:cs typeface="2  Titr" panose="00000700000000000000" pitchFamily="2" charset="-78"/>
              </a:rPr>
              <a:t>بیروت: </a:t>
            </a:r>
            <a:r>
              <a:rPr lang="fa-IR" sz="2400" dirty="0">
                <a:solidFill>
                  <a:srgbClr val="6AA343"/>
                </a:solidFill>
                <a:cs typeface="2  Titr" panose="00000700000000000000" pitchFamily="2" charset="-78"/>
              </a:rPr>
              <a:t>دار احياء الكتب </a:t>
            </a:r>
            <a:r>
              <a:rPr lang="fa-IR" sz="2400" dirty="0" smtClean="0">
                <a:solidFill>
                  <a:srgbClr val="6AA343"/>
                </a:solidFill>
                <a:cs typeface="2  Titr" panose="00000700000000000000" pitchFamily="2" charset="-78"/>
              </a:rPr>
              <a:t>العربية، </a:t>
            </a:r>
            <a:r>
              <a:rPr lang="fa-IR" sz="2400" dirty="0">
                <a:solidFill>
                  <a:srgbClr val="6AA343"/>
                </a:solidFill>
                <a:cs typeface="2  Titr" panose="00000700000000000000" pitchFamily="2" charset="-78"/>
              </a:rPr>
              <a:t>ج 20 ص 284</a:t>
            </a:r>
            <a:endParaRPr lang="en-US" sz="2400" dirty="0">
              <a:solidFill>
                <a:srgbClr val="6AA343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88" y="0"/>
            <a:ext cx="9144000" cy="4700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88" y="0"/>
            <a:ext cx="1091613" cy="1030669"/>
          </a:xfrm>
          <a:prstGeom prst="rect">
            <a:avLst/>
          </a:prstGeom>
          <a:effectLst/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527519" y="744141"/>
            <a:ext cx="2722710" cy="286528"/>
          </a:xfrm>
          <a:prstGeom prst="rect">
            <a:avLst/>
          </a:prstGeom>
          <a:noFill/>
          <a:ln>
            <a:noFill/>
          </a:ln>
          <a:effectLst>
            <a:glow rad="508000">
              <a:schemeClr val="tx1">
                <a:alpha val="6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i="1" dirty="0" err="1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ir_bastan</a:t>
            </a:r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43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3391</TotalTime>
  <Words>14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Batang</vt:lpstr>
      <vt:lpstr>2  Titr</vt:lpstr>
      <vt:lpstr>Abo-thar</vt:lpstr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332</cp:revision>
  <dcterms:created xsi:type="dcterms:W3CDTF">2020-07-01T15:42:19Z</dcterms:created>
  <dcterms:modified xsi:type="dcterms:W3CDTF">2020-09-14T16:40:24Z</dcterms:modified>
</cp:coreProperties>
</file>