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38338"/>
            <a:ext cx="914400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300" dirty="0" smtClean="0">
                <a:solidFill>
                  <a:prstClr val="white"/>
                </a:solidFill>
                <a:cs typeface="2  Titr" panose="00000700000000000000" pitchFamily="2" charset="-78"/>
              </a:rPr>
              <a:t>نگاه به </a:t>
            </a:r>
            <a:r>
              <a:rPr lang="fa-IR" sz="8300" dirty="0" smtClean="0">
                <a:solidFill>
                  <a:srgbClr val="FDFD04"/>
                </a:solidFill>
                <a:cs typeface="2  Titr" panose="00000700000000000000" pitchFamily="2" charset="-78"/>
              </a:rPr>
              <a:t>خانم‌ها</a:t>
            </a:r>
            <a:r>
              <a:rPr lang="fa-IR" sz="8300" dirty="0" smtClean="0">
                <a:solidFill>
                  <a:prstClr val="white"/>
                </a:solidFill>
                <a:cs typeface="2  Titr" panose="00000700000000000000" pitchFamily="2" charset="-78"/>
              </a:rPr>
              <a:t> ممنوع</a:t>
            </a:r>
            <a:endParaRPr lang="en-US" sz="8300" dirty="0">
              <a:solidFill>
                <a:prstClr val="white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9555" y="7537291"/>
            <a:ext cx="8804890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05000"/>
              </a:lnSpc>
            </a:pP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در کتیبه‌های هخامنشی تصویر صدها مرد وجود دارد اما </a:t>
            </a:r>
            <a:r>
              <a:rPr lang="fa-IR" sz="2600" dirty="0" smtClean="0">
                <a:solidFill>
                  <a:srgbClr val="FFFF00"/>
                </a:solidFill>
                <a:cs typeface="2  Titr" panose="00000700000000000000" pitchFamily="2" charset="-78"/>
              </a:rPr>
              <a:t>هیچ تصویری </a:t>
            </a:r>
            <a:r>
              <a:rPr lang="fa-IR" sz="2600" dirty="0">
                <a:solidFill>
                  <a:srgbClr val="FFFF00"/>
                </a:solidFill>
                <a:cs typeface="2  Titr" panose="00000700000000000000" pitchFamily="2" charset="-78"/>
              </a:rPr>
              <a:t>از زنان دختران و هخامنشی </a:t>
            </a:r>
            <a:r>
              <a:rPr lang="fa-IR" sz="2600" dirty="0" smtClean="0">
                <a:solidFill>
                  <a:srgbClr val="FFFF00"/>
                </a:solidFill>
                <a:cs typeface="2  Titr" panose="00000700000000000000" pitchFamily="2" charset="-78"/>
              </a:rPr>
              <a:t>نیست </a:t>
            </a: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چون هخامنشیان بر خود عار می‌دانستند که زنانشان در معرض نگاه دیگران باشند. </a:t>
            </a:r>
            <a:r>
              <a:rPr lang="fa-IR" sz="2200" dirty="0" smtClean="0">
                <a:solidFill>
                  <a:srgbClr val="FFFF00"/>
                </a:solidFill>
                <a:cs typeface="2  Titr" panose="00000700000000000000" pitchFamily="2" charset="-78"/>
              </a:rPr>
              <a:t>والتر هینتس، داریوش و ایرانیان، ص 352.</a:t>
            </a:r>
            <a:r>
              <a:rPr lang="fa-IR" sz="2400" dirty="0" smtClean="0">
                <a:solidFill>
                  <a:prstClr val="white"/>
                </a:solidFill>
                <a:cs typeface="2  Titr" panose="00000700000000000000" pitchFamily="2" charset="-78"/>
              </a:rPr>
              <a:t> </a:t>
            </a:r>
            <a:endParaRPr lang="en-US" sz="220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2085976"/>
            <a:ext cx="786747" cy="333407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974233" y="2085976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prstClr val="white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prstClr val="white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9" y="1763778"/>
            <a:ext cx="1052264" cy="993517"/>
          </a:xfrm>
          <a:prstGeom prst="rect">
            <a:avLst/>
          </a:prstGeom>
          <a:effec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98" y="2411679"/>
            <a:ext cx="786747" cy="333407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1490893" y="2430679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prstClr val="white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prstClr val="white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218086"/>
            <a:ext cx="4169664" cy="503526"/>
          </a:xfrm>
          <a:prstGeom prst="rect">
            <a:avLst/>
          </a:prstGeom>
          <a:solidFill>
            <a:srgbClr val="144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400" dirty="0" smtClean="0">
                <a:solidFill>
                  <a:prstClr val="white"/>
                </a:solidFill>
                <a:cs typeface="2  Titr" panose="00000700000000000000" pitchFamily="2" charset="-78"/>
              </a:rPr>
              <a:t>عکس قدیمی از جامعه زرتشتیان یزد</a:t>
            </a:r>
            <a:endParaRPr lang="en-US" sz="2400" dirty="0">
              <a:solidFill>
                <a:prstClr val="white"/>
              </a:solidFill>
              <a:cs typeface="2  Titr" panose="000007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420" y="1781352"/>
            <a:ext cx="786747" cy="333407"/>
          </a:xfrm>
          <a:prstGeom prst="rect">
            <a:avLst/>
          </a:prstGeom>
        </p:spPr>
      </p:pic>
      <p:sp>
        <p:nvSpPr>
          <p:cNvPr id="27" name="Title 1"/>
          <p:cNvSpPr txBox="1">
            <a:spLocks/>
          </p:cNvSpPr>
          <p:nvPr/>
        </p:nvSpPr>
        <p:spPr>
          <a:xfrm>
            <a:off x="7847615" y="1800352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srgbClr val="144D56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srgbClr val="144D56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5" y="1674431"/>
            <a:ext cx="9088841" cy="5741911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707906"/>
              </p:ext>
            </p:extLst>
          </p:nvPr>
        </p:nvGraphicFramePr>
        <p:xfrm>
          <a:off x="-294062" y="1637871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4" name="Image" r:id="rId7" imgW="15199920" imgH="88560" progId="Photoshop.Image.11">
                  <p:embed/>
                </p:oleObj>
              </mc:Choice>
              <mc:Fallback>
                <p:oleObj name="Image" r:id="rId7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294062" y="1637871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70613"/>
              </p:ext>
            </p:extLst>
          </p:nvPr>
        </p:nvGraphicFramePr>
        <p:xfrm>
          <a:off x="-453134" y="7382746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5" name="Image" r:id="rId9" imgW="15199920" imgH="88560" progId="Photoshop.Image.11">
                  <p:embed/>
                </p:oleObj>
              </mc:Choice>
              <mc:Fallback>
                <p:oleObj name="Image" r:id="rId9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453134" y="7382746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>
            <a:glow rad="127000">
              <a:srgbClr val="144D56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635953" y="1840920"/>
            <a:ext cx="1208789" cy="203780"/>
          </a:xfrm>
          <a:prstGeom prst="roundRect">
            <a:avLst/>
          </a:prstGeom>
          <a:effectLst>
            <a:glow rad="152400">
              <a:schemeClr val="tx1"/>
            </a:glo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7593086" y="1765637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2000" b="1" dirty="0">
              <a:solidFill>
                <a:schemeClr val="bg1"/>
              </a:solidFill>
              <a:latin typeface="Cambria" panose="02040503050406030204" pitchFamily="18" charset="0"/>
              <a:cs typeface="Aharoni" panose="02010803020104030203" pitchFamily="2" charset="-79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43" y="1754903"/>
            <a:ext cx="826526" cy="350264"/>
          </a:xfrm>
          <a:prstGeom prst="rect">
            <a:avLst/>
          </a:prstGeom>
          <a:effectLst>
            <a:glow rad="127000">
              <a:schemeClr val="tx1"/>
            </a:glow>
          </a:effectLst>
        </p:spPr>
      </p:pic>
    </p:spTree>
    <p:extLst>
      <p:ext uri="{BB962C8B-B14F-4D97-AF65-F5344CB8AC3E}">
        <p14:creationId xmlns:p14="http://schemas.microsoft.com/office/powerpoint/2010/main" val="283678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3366</TotalTime>
  <Words>55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Batang</vt:lpstr>
      <vt:lpstr>2  Titr</vt:lpstr>
      <vt:lpstr>Aharoni</vt:lpstr>
      <vt:lpstr>Arial</vt:lpstr>
      <vt:lpstr>Book Antiqua</vt:lpstr>
      <vt:lpstr>Calibri</vt:lpstr>
      <vt:lpstr>Calibri Light</vt:lpstr>
      <vt:lpstr>Cambria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330</cp:revision>
  <dcterms:created xsi:type="dcterms:W3CDTF">2020-07-01T15:42:19Z</dcterms:created>
  <dcterms:modified xsi:type="dcterms:W3CDTF">2020-09-14T10:02:43Z</dcterms:modified>
</cp:coreProperties>
</file>